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7" r:id="rId4"/>
    <p:sldMasterId id="2147483709" r:id="rId5"/>
  </p:sldMasterIdLst>
  <p:notesMasterIdLst>
    <p:notesMasterId r:id="rId20"/>
  </p:notesMasterIdLst>
  <p:sldIdLst>
    <p:sldId id="257" r:id="rId6"/>
    <p:sldId id="280" r:id="rId7"/>
    <p:sldId id="288" r:id="rId8"/>
    <p:sldId id="287" r:id="rId9"/>
    <p:sldId id="292" r:id="rId10"/>
    <p:sldId id="259" r:id="rId11"/>
    <p:sldId id="286" r:id="rId12"/>
    <p:sldId id="282" r:id="rId13"/>
    <p:sldId id="289" r:id="rId14"/>
    <p:sldId id="291" r:id="rId15"/>
    <p:sldId id="285" r:id="rId16"/>
    <p:sldId id="293" r:id="rId17"/>
    <p:sldId id="284"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A4095-2FC4-87BC-1682-5E49D20076D4}" v="57" dt="2025-01-28T11:01:00.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4" y="726"/>
      </p:cViewPr>
      <p:guideLst/>
    </p:cSldViewPr>
  </p:slideViewPr>
  <p:notesTextViewPr>
    <p:cViewPr>
      <p:scale>
        <a:sx n="1" d="1"/>
        <a:sy n="1" d="1"/>
      </p:scale>
      <p:origin x="0" y="-6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56433D-F778-41ED-910A-E693B7094D1C}"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32C60F00-3489-4ECE-846A-E8DF2ADF3F0F}">
      <dgm:prSet/>
      <dgm:spPr/>
      <dgm:t>
        <a:bodyPr/>
        <a:lstStyle/>
        <a:p>
          <a:r>
            <a:rPr lang="en-US" b="1"/>
            <a:t>The most frequently recalled component across these vehicles is steering (both column and rack-and-pinion), affecting both Ford F-150 and Honda Civic.</a:t>
          </a:r>
        </a:p>
      </dgm:t>
    </dgm:pt>
    <dgm:pt modelId="{84CAD1CC-7D59-43EE-A9D9-4D50CA018DF6}" type="parTrans" cxnId="{D2F0B9C5-4759-4F00-A46E-254C5CFEDFED}">
      <dgm:prSet/>
      <dgm:spPr/>
      <dgm:t>
        <a:bodyPr/>
        <a:lstStyle/>
        <a:p>
          <a:endParaRPr lang="en-US"/>
        </a:p>
      </dgm:t>
    </dgm:pt>
    <dgm:pt modelId="{254D40C0-5A80-4919-AEDC-C290429E4E84}" type="sibTrans" cxnId="{D2F0B9C5-4759-4F00-A46E-254C5CFEDFED}">
      <dgm:prSet/>
      <dgm:spPr/>
      <dgm:t>
        <a:bodyPr/>
        <a:lstStyle/>
        <a:p>
          <a:endParaRPr lang="en-US"/>
        </a:p>
      </dgm:t>
    </dgm:pt>
    <dgm:pt modelId="{48BE5518-0E82-47A2-B14E-5FFC18F02867}">
      <dgm:prSet/>
      <dgm:spPr/>
      <dgm:t>
        <a:bodyPr/>
        <a:lstStyle/>
        <a:p>
          <a:pPr rtl="0"/>
          <a:r>
            <a:rPr lang="en-US" b="1"/>
            <a:t>Recalls Due to Improper Assembly or </a:t>
          </a:r>
          <a:r>
            <a:rPr lang="en-US" b="1">
              <a:latin typeface="Calibri Light" panose="020F0302020204030204"/>
            </a:rPr>
            <a:t>Installation stemmed</a:t>
          </a:r>
          <a:r>
            <a:rPr lang="en-US" b="1"/>
            <a:t> from incorrect assembly or improper manufacturing, including issues like improperly welded seat brackets (Toyota Camry), improperly bonded windshields (Ford F-150), and steering rack assembly issues (Honda Civic).</a:t>
          </a:r>
        </a:p>
      </dgm:t>
    </dgm:pt>
    <dgm:pt modelId="{D25C7E47-D320-4366-B0D8-10821DDDBB28}" type="parTrans" cxnId="{E188673F-24FD-401E-9910-57C804C7462C}">
      <dgm:prSet/>
      <dgm:spPr/>
      <dgm:t>
        <a:bodyPr/>
        <a:lstStyle/>
        <a:p>
          <a:endParaRPr lang="en-US"/>
        </a:p>
      </dgm:t>
    </dgm:pt>
    <dgm:pt modelId="{92CC6EF5-80CA-4D36-AA10-629D6A36927E}" type="sibTrans" cxnId="{E188673F-24FD-401E-9910-57C804C7462C}">
      <dgm:prSet/>
      <dgm:spPr/>
      <dgm:t>
        <a:bodyPr/>
        <a:lstStyle/>
        <a:p>
          <a:endParaRPr lang="en-US"/>
        </a:p>
      </dgm:t>
    </dgm:pt>
    <dgm:pt modelId="{D873543C-C5C8-4DE3-9550-0D10ECABE6D6}">
      <dgm:prSet/>
      <dgm:spPr/>
      <dgm:t>
        <a:bodyPr/>
        <a:lstStyle/>
        <a:p>
          <a:pPr rtl="0"/>
          <a:r>
            <a:rPr lang="en-US" b="1">
              <a:latin typeface="Calibri Light" panose="020F0302020204030204"/>
            </a:rPr>
            <a:t>Airbags and Safety Features</a:t>
          </a:r>
          <a:r>
            <a:rPr lang="en-US" b="1"/>
            <a:t>, including airbags (Ford F-150, Tesla Model S) and seat belt warnings (Tesla Model S).</a:t>
          </a:r>
        </a:p>
      </dgm:t>
    </dgm:pt>
    <dgm:pt modelId="{F2F4EF47-D12B-4983-8172-744857E2E77A}" type="parTrans" cxnId="{5EA3F31C-B793-44DB-9B37-C1FBEAE851BA}">
      <dgm:prSet/>
      <dgm:spPr/>
      <dgm:t>
        <a:bodyPr/>
        <a:lstStyle/>
        <a:p>
          <a:endParaRPr lang="en-US"/>
        </a:p>
      </dgm:t>
    </dgm:pt>
    <dgm:pt modelId="{7993ED18-BDFE-4913-B7B0-4685A8A11918}" type="sibTrans" cxnId="{5EA3F31C-B793-44DB-9B37-C1FBEAE851BA}">
      <dgm:prSet/>
      <dgm:spPr/>
      <dgm:t>
        <a:bodyPr/>
        <a:lstStyle/>
        <a:p>
          <a:endParaRPr lang="en-US"/>
        </a:p>
      </dgm:t>
    </dgm:pt>
    <dgm:pt modelId="{375E54A0-67CF-47B4-AA81-D18C909B945F}" type="pres">
      <dgm:prSet presAssocID="{EF56433D-F778-41ED-910A-E693B7094D1C}" presName="vert0" presStyleCnt="0">
        <dgm:presLayoutVars>
          <dgm:dir/>
          <dgm:animOne val="branch"/>
          <dgm:animLvl val="lvl"/>
        </dgm:presLayoutVars>
      </dgm:prSet>
      <dgm:spPr/>
    </dgm:pt>
    <dgm:pt modelId="{B61BF321-769F-407E-B52C-9C2EBCA3918C}" type="pres">
      <dgm:prSet presAssocID="{32C60F00-3489-4ECE-846A-E8DF2ADF3F0F}" presName="thickLine" presStyleLbl="alignNode1" presStyleIdx="0" presStyleCnt="3"/>
      <dgm:spPr/>
    </dgm:pt>
    <dgm:pt modelId="{E31949A0-283C-4519-8A0A-660A41268ACB}" type="pres">
      <dgm:prSet presAssocID="{32C60F00-3489-4ECE-846A-E8DF2ADF3F0F}" presName="horz1" presStyleCnt="0"/>
      <dgm:spPr/>
    </dgm:pt>
    <dgm:pt modelId="{923B59AF-DF6F-4BEC-B023-9CF9EBBCBE05}" type="pres">
      <dgm:prSet presAssocID="{32C60F00-3489-4ECE-846A-E8DF2ADF3F0F}" presName="tx1" presStyleLbl="revTx" presStyleIdx="0" presStyleCnt="3"/>
      <dgm:spPr/>
    </dgm:pt>
    <dgm:pt modelId="{04A66802-195D-46A5-9FC0-D64BFDC414F0}" type="pres">
      <dgm:prSet presAssocID="{32C60F00-3489-4ECE-846A-E8DF2ADF3F0F}" presName="vert1" presStyleCnt="0"/>
      <dgm:spPr/>
    </dgm:pt>
    <dgm:pt modelId="{C36AF5D9-BB6B-4726-8930-D418677B23E9}" type="pres">
      <dgm:prSet presAssocID="{48BE5518-0E82-47A2-B14E-5FFC18F02867}" presName="thickLine" presStyleLbl="alignNode1" presStyleIdx="1" presStyleCnt="3"/>
      <dgm:spPr/>
    </dgm:pt>
    <dgm:pt modelId="{5B258F77-3816-4335-ABE1-B7C447857E4B}" type="pres">
      <dgm:prSet presAssocID="{48BE5518-0E82-47A2-B14E-5FFC18F02867}" presName="horz1" presStyleCnt="0"/>
      <dgm:spPr/>
    </dgm:pt>
    <dgm:pt modelId="{F08DCE27-798A-40C3-89D6-FB8CD7043BA1}" type="pres">
      <dgm:prSet presAssocID="{48BE5518-0E82-47A2-B14E-5FFC18F02867}" presName="tx1" presStyleLbl="revTx" presStyleIdx="1" presStyleCnt="3"/>
      <dgm:spPr/>
    </dgm:pt>
    <dgm:pt modelId="{26088F1F-7175-4DBA-AB11-778E45E083E0}" type="pres">
      <dgm:prSet presAssocID="{48BE5518-0E82-47A2-B14E-5FFC18F02867}" presName="vert1" presStyleCnt="0"/>
      <dgm:spPr/>
    </dgm:pt>
    <dgm:pt modelId="{2D9FEDBC-C3E8-46DE-84F1-56C73C497F1A}" type="pres">
      <dgm:prSet presAssocID="{D873543C-C5C8-4DE3-9550-0D10ECABE6D6}" presName="thickLine" presStyleLbl="alignNode1" presStyleIdx="2" presStyleCnt="3"/>
      <dgm:spPr/>
    </dgm:pt>
    <dgm:pt modelId="{534008D8-B34D-4F1C-BC22-26F5442868E4}" type="pres">
      <dgm:prSet presAssocID="{D873543C-C5C8-4DE3-9550-0D10ECABE6D6}" presName="horz1" presStyleCnt="0"/>
      <dgm:spPr/>
    </dgm:pt>
    <dgm:pt modelId="{02106644-8BF0-470B-8E70-34E78F495004}" type="pres">
      <dgm:prSet presAssocID="{D873543C-C5C8-4DE3-9550-0D10ECABE6D6}" presName="tx1" presStyleLbl="revTx" presStyleIdx="2" presStyleCnt="3"/>
      <dgm:spPr/>
    </dgm:pt>
    <dgm:pt modelId="{C722E1C6-5A4A-4B89-917A-C914E746C6A5}" type="pres">
      <dgm:prSet presAssocID="{D873543C-C5C8-4DE3-9550-0D10ECABE6D6}" presName="vert1" presStyleCnt="0"/>
      <dgm:spPr/>
    </dgm:pt>
  </dgm:ptLst>
  <dgm:cxnLst>
    <dgm:cxn modelId="{5EA3F31C-B793-44DB-9B37-C1FBEAE851BA}" srcId="{EF56433D-F778-41ED-910A-E693B7094D1C}" destId="{D873543C-C5C8-4DE3-9550-0D10ECABE6D6}" srcOrd="2" destOrd="0" parTransId="{F2F4EF47-D12B-4983-8172-744857E2E77A}" sibTransId="{7993ED18-BDFE-4913-B7B0-4685A8A11918}"/>
    <dgm:cxn modelId="{E188673F-24FD-401E-9910-57C804C7462C}" srcId="{EF56433D-F778-41ED-910A-E693B7094D1C}" destId="{48BE5518-0E82-47A2-B14E-5FFC18F02867}" srcOrd="1" destOrd="0" parTransId="{D25C7E47-D320-4366-B0D8-10821DDDBB28}" sibTransId="{92CC6EF5-80CA-4D36-AA10-629D6A36927E}"/>
    <dgm:cxn modelId="{87E08350-ED2E-45CF-AF38-4D1D2F62DC56}" type="presOf" srcId="{32C60F00-3489-4ECE-846A-E8DF2ADF3F0F}" destId="{923B59AF-DF6F-4BEC-B023-9CF9EBBCBE05}" srcOrd="0" destOrd="0" presId="urn:microsoft.com/office/officeart/2008/layout/LinedList"/>
    <dgm:cxn modelId="{CA52E486-B335-4354-A03E-6A02670CFBDA}" type="presOf" srcId="{EF56433D-F778-41ED-910A-E693B7094D1C}" destId="{375E54A0-67CF-47B4-AA81-D18C909B945F}" srcOrd="0" destOrd="0" presId="urn:microsoft.com/office/officeart/2008/layout/LinedList"/>
    <dgm:cxn modelId="{37305887-EFBE-4CB7-8794-5103FD7C01C2}" type="presOf" srcId="{48BE5518-0E82-47A2-B14E-5FFC18F02867}" destId="{F08DCE27-798A-40C3-89D6-FB8CD7043BA1}" srcOrd="0" destOrd="0" presId="urn:microsoft.com/office/officeart/2008/layout/LinedList"/>
    <dgm:cxn modelId="{BE0174AA-9A50-41EF-92C0-AFDA6FBCEC72}" type="presOf" srcId="{D873543C-C5C8-4DE3-9550-0D10ECABE6D6}" destId="{02106644-8BF0-470B-8E70-34E78F495004}" srcOrd="0" destOrd="0" presId="urn:microsoft.com/office/officeart/2008/layout/LinedList"/>
    <dgm:cxn modelId="{D2F0B9C5-4759-4F00-A46E-254C5CFEDFED}" srcId="{EF56433D-F778-41ED-910A-E693B7094D1C}" destId="{32C60F00-3489-4ECE-846A-E8DF2ADF3F0F}" srcOrd="0" destOrd="0" parTransId="{84CAD1CC-7D59-43EE-A9D9-4D50CA018DF6}" sibTransId="{254D40C0-5A80-4919-AEDC-C290429E4E84}"/>
    <dgm:cxn modelId="{10DB4E6E-D921-44B7-ABA1-9CDAF4765D03}" type="presParOf" srcId="{375E54A0-67CF-47B4-AA81-D18C909B945F}" destId="{B61BF321-769F-407E-B52C-9C2EBCA3918C}" srcOrd="0" destOrd="0" presId="urn:microsoft.com/office/officeart/2008/layout/LinedList"/>
    <dgm:cxn modelId="{6279A425-360B-41DE-9864-753E0A78237A}" type="presParOf" srcId="{375E54A0-67CF-47B4-AA81-D18C909B945F}" destId="{E31949A0-283C-4519-8A0A-660A41268ACB}" srcOrd="1" destOrd="0" presId="urn:microsoft.com/office/officeart/2008/layout/LinedList"/>
    <dgm:cxn modelId="{FB89AE73-C559-4F34-B7D6-B2C04F23BFEE}" type="presParOf" srcId="{E31949A0-283C-4519-8A0A-660A41268ACB}" destId="{923B59AF-DF6F-4BEC-B023-9CF9EBBCBE05}" srcOrd="0" destOrd="0" presId="urn:microsoft.com/office/officeart/2008/layout/LinedList"/>
    <dgm:cxn modelId="{8A367AEB-7E48-45B2-9B84-B25AD1EDE0F4}" type="presParOf" srcId="{E31949A0-283C-4519-8A0A-660A41268ACB}" destId="{04A66802-195D-46A5-9FC0-D64BFDC414F0}" srcOrd="1" destOrd="0" presId="urn:microsoft.com/office/officeart/2008/layout/LinedList"/>
    <dgm:cxn modelId="{9CD2B072-63F7-4D87-BB57-DA1B1916B9B0}" type="presParOf" srcId="{375E54A0-67CF-47B4-AA81-D18C909B945F}" destId="{C36AF5D9-BB6B-4726-8930-D418677B23E9}" srcOrd="2" destOrd="0" presId="urn:microsoft.com/office/officeart/2008/layout/LinedList"/>
    <dgm:cxn modelId="{544DBCB4-626E-4B56-8535-FBFB3ACDAA8E}" type="presParOf" srcId="{375E54A0-67CF-47B4-AA81-D18C909B945F}" destId="{5B258F77-3816-4335-ABE1-B7C447857E4B}" srcOrd="3" destOrd="0" presId="urn:microsoft.com/office/officeart/2008/layout/LinedList"/>
    <dgm:cxn modelId="{A8A4AE26-F283-41A7-98C3-AAFE4203C0DD}" type="presParOf" srcId="{5B258F77-3816-4335-ABE1-B7C447857E4B}" destId="{F08DCE27-798A-40C3-89D6-FB8CD7043BA1}" srcOrd="0" destOrd="0" presId="urn:microsoft.com/office/officeart/2008/layout/LinedList"/>
    <dgm:cxn modelId="{D2DA5948-0201-456D-B0A5-B598694A08DD}" type="presParOf" srcId="{5B258F77-3816-4335-ABE1-B7C447857E4B}" destId="{26088F1F-7175-4DBA-AB11-778E45E083E0}" srcOrd="1" destOrd="0" presId="urn:microsoft.com/office/officeart/2008/layout/LinedList"/>
    <dgm:cxn modelId="{0E01A0FA-6F0A-455F-BC5B-C2B599551745}" type="presParOf" srcId="{375E54A0-67CF-47B4-AA81-D18C909B945F}" destId="{2D9FEDBC-C3E8-46DE-84F1-56C73C497F1A}" srcOrd="4" destOrd="0" presId="urn:microsoft.com/office/officeart/2008/layout/LinedList"/>
    <dgm:cxn modelId="{C1112101-8405-410A-87FC-A567D8D8AD8A}" type="presParOf" srcId="{375E54A0-67CF-47B4-AA81-D18C909B945F}" destId="{534008D8-B34D-4F1C-BC22-26F5442868E4}" srcOrd="5" destOrd="0" presId="urn:microsoft.com/office/officeart/2008/layout/LinedList"/>
    <dgm:cxn modelId="{E11B6A9E-0333-4B88-9975-60C0D42A580E}" type="presParOf" srcId="{534008D8-B34D-4F1C-BC22-26F5442868E4}" destId="{02106644-8BF0-470B-8E70-34E78F495004}" srcOrd="0" destOrd="0" presId="urn:microsoft.com/office/officeart/2008/layout/LinedList"/>
    <dgm:cxn modelId="{53EF561F-45B3-471D-B83A-A609A16C3676}" type="presParOf" srcId="{534008D8-B34D-4F1C-BC22-26F5442868E4}" destId="{C722E1C6-5A4A-4B89-917A-C914E746C6A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BF321-769F-407E-B52C-9C2EBCA3918C}">
      <dsp:nvSpPr>
        <dsp:cNvPr id="0" name=""/>
        <dsp:cNvSpPr/>
      </dsp:nvSpPr>
      <dsp:spPr>
        <a:xfrm>
          <a:off x="0" y="1827"/>
          <a:ext cx="391063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23B59AF-DF6F-4BEC-B023-9CF9EBBCBE05}">
      <dsp:nvSpPr>
        <dsp:cNvPr id="0" name=""/>
        <dsp:cNvSpPr/>
      </dsp:nvSpPr>
      <dsp:spPr>
        <a:xfrm>
          <a:off x="0" y="1827"/>
          <a:ext cx="3910635" cy="124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The most frequently recalled component across these vehicles is steering (both column and rack-and-pinion), affecting both Ford F-150 and Honda Civic.</a:t>
          </a:r>
        </a:p>
      </dsp:txBody>
      <dsp:txXfrm>
        <a:off x="0" y="1827"/>
        <a:ext cx="3910635" cy="1246368"/>
      </dsp:txXfrm>
    </dsp:sp>
    <dsp:sp modelId="{C36AF5D9-BB6B-4726-8930-D418677B23E9}">
      <dsp:nvSpPr>
        <dsp:cNvPr id="0" name=""/>
        <dsp:cNvSpPr/>
      </dsp:nvSpPr>
      <dsp:spPr>
        <a:xfrm>
          <a:off x="0" y="1248196"/>
          <a:ext cx="391063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08DCE27-798A-40C3-89D6-FB8CD7043BA1}">
      <dsp:nvSpPr>
        <dsp:cNvPr id="0" name=""/>
        <dsp:cNvSpPr/>
      </dsp:nvSpPr>
      <dsp:spPr>
        <a:xfrm>
          <a:off x="0" y="1248196"/>
          <a:ext cx="3910635" cy="124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a:t>Recalls Due to Improper Assembly or </a:t>
          </a:r>
          <a:r>
            <a:rPr lang="en-US" sz="1300" b="1" kern="1200">
              <a:latin typeface="Calibri Light" panose="020F0302020204030204"/>
            </a:rPr>
            <a:t>Installation stemmed</a:t>
          </a:r>
          <a:r>
            <a:rPr lang="en-US" sz="1300" b="1" kern="1200"/>
            <a:t> from incorrect assembly or improper manufacturing, including issues like improperly welded seat brackets (Toyota Camry), improperly bonded windshields (Ford F-150), and steering rack assembly issues (Honda Civic).</a:t>
          </a:r>
        </a:p>
      </dsp:txBody>
      <dsp:txXfrm>
        <a:off x="0" y="1248196"/>
        <a:ext cx="3910635" cy="1246368"/>
      </dsp:txXfrm>
    </dsp:sp>
    <dsp:sp modelId="{2D9FEDBC-C3E8-46DE-84F1-56C73C497F1A}">
      <dsp:nvSpPr>
        <dsp:cNvPr id="0" name=""/>
        <dsp:cNvSpPr/>
      </dsp:nvSpPr>
      <dsp:spPr>
        <a:xfrm>
          <a:off x="0" y="2494565"/>
          <a:ext cx="391063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2106644-8BF0-470B-8E70-34E78F495004}">
      <dsp:nvSpPr>
        <dsp:cNvPr id="0" name=""/>
        <dsp:cNvSpPr/>
      </dsp:nvSpPr>
      <dsp:spPr>
        <a:xfrm>
          <a:off x="0" y="2494565"/>
          <a:ext cx="3910635" cy="124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a:latin typeface="Calibri Light" panose="020F0302020204030204"/>
            </a:rPr>
            <a:t>Airbags and Safety Features</a:t>
          </a:r>
          <a:r>
            <a:rPr lang="en-US" sz="1300" b="1" kern="1200"/>
            <a:t>, including airbags (Ford F-150, Tesla Model S) and seat belt warnings (Tesla Model S).</a:t>
          </a:r>
        </a:p>
      </dsp:txBody>
      <dsp:txXfrm>
        <a:off x="0" y="2494565"/>
        <a:ext cx="3910635" cy="12463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4D14D-7124-45C5-875A-E98B42311612}"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EE1CA-D4BA-482D-A8AF-F018616D13A6}" type="slidenum">
              <a:rPr lang="en-US" smtClean="0"/>
              <a:t>‹#›</a:t>
            </a:fld>
            <a:endParaRPr lang="en-US"/>
          </a:p>
        </p:txBody>
      </p:sp>
    </p:spTree>
    <p:extLst>
      <p:ext uri="{BB962C8B-B14F-4D97-AF65-F5344CB8AC3E}">
        <p14:creationId xmlns:p14="http://schemas.microsoft.com/office/powerpoint/2010/main" val="836774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analysis of popular vehicles in 2024 centers on four leading manufacturers: Ford, Toyota, Honda, and Tesla. Using data from the NHTSA API, IIHS, and U.S. News Ratings, we compiled detailed insights into vehicle models from these brands, providing a comprehensive understanding of consumer experiences.</a:t>
            </a:r>
            <a:endParaRPr lang="en-US" dirty="0"/>
          </a:p>
          <a:p>
            <a:endParaRPr lang="en-US" dirty="0"/>
          </a:p>
          <a:p>
            <a:r>
              <a:rPr lang="en-US"/>
              <a:t>Now, to dive deeper into the insights from our analysis, I'd like to hand it over to [</a:t>
            </a:r>
            <a:r>
              <a:rPr lang="en-US" err="1"/>
              <a:t>Dotan</a:t>
            </a:r>
            <a:r>
              <a:rPr lang="en-US"/>
              <a:t>], who will walk us through some key findings and his implications.</a:t>
            </a:r>
          </a:p>
          <a:p>
            <a:endParaRPr lang="en-US" dirty="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462631-1725-4762-8897-DE4592B3F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36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complaints serve as a critical feedback mechanism for automakers, offering insights into real-world issues experienced by drivers. By analyzing these complaints, manufacturers can identify design weaknesses, prioritize improvements, and enhance overall vehicle quality and user satisfaction.</a:t>
            </a:r>
          </a:p>
        </p:txBody>
      </p:sp>
      <p:sp>
        <p:nvSpPr>
          <p:cNvPr id="4" name="Slide Number Placeholder 3"/>
          <p:cNvSpPr>
            <a:spLocks noGrp="1"/>
          </p:cNvSpPr>
          <p:nvPr>
            <p:ph type="sldNum" sz="quarter" idx="5"/>
          </p:nvPr>
        </p:nvSpPr>
        <p:spPr/>
        <p:txBody>
          <a:bodyPr/>
          <a:lstStyle/>
          <a:p>
            <a:fld id="{DC4EE1CA-D4BA-482D-A8AF-F018616D13A6}" type="slidenum">
              <a:rPr lang="en-US" smtClean="0"/>
              <a:t>6</a:t>
            </a:fld>
            <a:endParaRPr lang="en-US"/>
          </a:p>
        </p:txBody>
      </p:sp>
    </p:spTree>
    <p:extLst>
      <p:ext uri="{BB962C8B-B14F-4D97-AF65-F5344CB8AC3E}">
        <p14:creationId xmlns:p14="http://schemas.microsoft.com/office/powerpoint/2010/main" val="225057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key complaint trends for popular 2024 vehicle models, along with their possible causes and recommended corrective actions:</a:t>
            </a:r>
          </a:p>
          <a:p>
            <a:endParaRPr lang="en-US" dirty="0"/>
          </a:p>
          <a:p>
            <a:r>
              <a:rPr lang="en-US" dirty="0"/>
              <a:t>We have from Most to Fewest complaints</a:t>
            </a:r>
          </a:p>
          <a:p>
            <a:endParaRPr lang="en-US" dirty="0"/>
          </a:p>
          <a:p>
            <a:r>
              <a:rPr lang="en-US" dirty="0"/>
              <a:t>These findings underscore the influence of vehicle type, usage, and brand reputation on complaint trends, offering valuable insights for product improvement and design optimization.</a:t>
            </a:r>
          </a:p>
        </p:txBody>
      </p:sp>
      <p:sp>
        <p:nvSpPr>
          <p:cNvPr id="4" name="Slide Number Placeholder 3"/>
          <p:cNvSpPr>
            <a:spLocks noGrp="1"/>
          </p:cNvSpPr>
          <p:nvPr>
            <p:ph type="sldNum" sz="quarter" idx="5"/>
          </p:nvPr>
        </p:nvSpPr>
        <p:spPr/>
        <p:txBody>
          <a:bodyPr/>
          <a:lstStyle/>
          <a:p>
            <a:fld id="{DC4EE1CA-D4BA-482D-A8AF-F018616D13A6}" type="slidenum">
              <a:rPr lang="en-US" smtClean="0"/>
              <a:t>7</a:t>
            </a:fld>
            <a:endParaRPr lang="en-US"/>
          </a:p>
        </p:txBody>
      </p:sp>
    </p:spTree>
    <p:extLst>
      <p:ext uri="{BB962C8B-B14F-4D97-AF65-F5344CB8AC3E}">
        <p14:creationId xmlns:p14="http://schemas.microsoft.com/office/powerpoint/2010/main" val="349892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 Tesla Model S had the lowest complaints, reflecting a focus on innovative tech. In contrast, the Ford F-150 faced the highest issues, primarily tied to its versatile usage.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07000"/>
              </a:lnSpc>
              <a:spcAft>
                <a:spcPts val="800"/>
              </a:spcAft>
              <a:buFont typeface="Arial" panose="020B0604020202020204" pitchFamily="34" charse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visualize, a pie chart shows the distribution of complaints, </a:t>
            </a:r>
          </a:p>
          <a:p>
            <a:pPr marL="0" marR="0" indent="0">
              <a:lnSpc>
                <a:spcPct val="107000"/>
              </a:lnSpc>
              <a:spcAft>
                <a:spcPts val="800"/>
              </a:spcAft>
              <a:buFont typeface="Arial" panose="020B0604020202020204" pitchFamily="34" charset="0"/>
              <a:buNone/>
            </a:pPr>
            <a:endParaRPr lang="en-US" sz="1800" b="1" kern="100" dirty="0">
              <a:effectLst/>
              <a:latin typeface="Aptos" panose="020B0004020202020204" pitchFamily="34" charset="0"/>
              <a:cs typeface="Times New Roman" panose="02020603050405020304" pitchFamily="18" charset="0"/>
            </a:endParaRPr>
          </a:p>
          <a:p>
            <a:pPr marL="171450" marR="0" indent="-171450">
              <a:lnSpc>
                <a:spcPct val="107000"/>
              </a:lnSpc>
              <a:spcAft>
                <a:spcPts val="800"/>
              </a:spcAft>
              <a:buFont typeface="Arial" panose="020B0604020202020204" pitchFamily="34" charset="0"/>
              <a:buChar char="•"/>
            </a:pPr>
            <a:r>
              <a:rPr lang="en-US" b="1" dirty="0"/>
              <a:t>Tesla Model S</a:t>
            </a:r>
            <a:r>
              <a:rPr lang="en-US" dirty="0"/>
              <a:t>: Fewest complaints 11.1% (5)</a:t>
            </a:r>
            <a:endParaRPr lang="en-US" b="0" dirty="0"/>
          </a:p>
          <a:p>
            <a:pPr marL="171450" marR="0" indent="-171450">
              <a:lnSpc>
                <a:spcPct val="107000"/>
              </a:lnSpc>
              <a:spcAft>
                <a:spcPts val="800"/>
              </a:spcAft>
              <a:buFont typeface="Arial" panose="020B0604020202020204" pitchFamily="34" charset="0"/>
              <a:buChar char="•"/>
            </a:pPr>
            <a:r>
              <a:rPr lang="en-US" b="1" dirty="0"/>
              <a:t>Ford F-150</a:t>
            </a:r>
            <a:r>
              <a:rPr lang="en-US" dirty="0"/>
              <a:t>: Highest complaints 44.4% (20)</a:t>
            </a:r>
          </a:p>
          <a:p>
            <a:pPr marL="171450" marR="0" indent="-171450">
              <a:lnSpc>
                <a:spcPct val="107000"/>
              </a:lnSpc>
              <a:spcAft>
                <a:spcPts val="800"/>
              </a:spcAft>
              <a:buFont typeface="Arial" panose="020B0604020202020204" pitchFamily="34" charset="0"/>
              <a:buChar char="•"/>
            </a:pPr>
            <a:r>
              <a:rPr lang="en-US" b="1" dirty="0"/>
              <a:t>Honda Civic</a:t>
            </a:r>
            <a:r>
              <a:rPr lang="en-US" dirty="0"/>
              <a:t>: Lower complaints 17.8% (8)</a:t>
            </a:r>
          </a:p>
          <a:p>
            <a:pPr marL="171450" marR="0" indent="-171450">
              <a:lnSpc>
                <a:spcPct val="107000"/>
              </a:lnSpc>
              <a:spcAft>
                <a:spcPts val="800"/>
              </a:spcAft>
              <a:buFont typeface="Arial" panose="020B0604020202020204" pitchFamily="34" charset="0"/>
              <a:buChar char="•"/>
            </a:pPr>
            <a:endParaRPr lang="en-US" dirty="0"/>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kern="100">
                <a:effectLst/>
                <a:latin typeface="Aptos" panose="020B0004020202020204" pitchFamily="34" charset="0"/>
                <a:ea typeface="Aptos" panose="020B0004020202020204" pitchFamily="34" charset="0"/>
                <a:cs typeface="Times New Roman" panose="02020603050405020304" pitchFamily="18" charset="0"/>
              </a:rPr>
              <a:t>This analysis highlights areas where automakers can enhance reliability and consumer satisfaction. </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a:t>With that in mind, there's even more to uncover about vehicle performance and safety. I'll now hand it over to [Anthony] to share additional insights. Over to you!</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07000"/>
              </a:lnSpc>
              <a:spcAft>
                <a:spcPts val="800"/>
              </a:spcAft>
              <a:buFont typeface="Arial" panose="020B0604020202020204" pitchFamily="34" charset="0"/>
              <a:buNone/>
            </a:pPr>
            <a:endParaRPr lang="en-US"/>
          </a:p>
          <a:p>
            <a:endParaRPr lang="en-US"/>
          </a:p>
        </p:txBody>
      </p:sp>
      <p:sp>
        <p:nvSpPr>
          <p:cNvPr id="4" name="Slide Number Placeholder 3"/>
          <p:cNvSpPr>
            <a:spLocks noGrp="1"/>
          </p:cNvSpPr>
          <p:nvPr>
            <p:ph type="sldNum" sz="quarter" idx="5"/>
          </p:nvPr>
        </p:nvSpPr>
        <p:spPr/>
        <p:txBody>
          <a:bodyPr/>
          <a:lstStyle/>
          <a:p>
            <a:fld id="{DC4EE1CA-D4BA-482D-A8AF-F018616D13A6}" type="slidenum">
              <a:rPr lang="en-US" smtClean="0"/>
              <a:t>8</a:t>
            </a:fld>
            <a:endParaRPr lang="en-US"/>
          </a:p>
        </p:txBody>
      </p:sp>
    </p:spTree>
    <p:extLst>
      <p:ext uri="{BB962C8B-B14F-4D97-AF65-F5344CB8AC3E}">
        <p14:creationId xmlns:p14="http://schemas.microsoft.com/office/powerpoint/2010/main" val="1937353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F16F-6082-4B65-8700-F7F3B4777F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EAF27C-D1B1-453D-BD6D-E27F65CAE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115633-1C0F-44DE-852B-47369A57952E}"/>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81E3ABBE-5061-4109-8F7B-CA6666CB9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EC020-A89A-4758-AF21-C5485B4A1D17}"/>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225969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1050-29C1-4EFC-9DD5-BB4D262BC4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21CDFD-21CA-472A-A0E1-9812473496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A31DE-EE93-4C79-B3C1-E1B591D0EFFA}"/>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438592BF-C2EF-44B9-BA24-7166DF08D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857D1-3DF7-4202-B2B5-01BF255E427D}"/>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387551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917CC-E052-4523-BAE1-1DFFD80D4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C8D187-1CA9-45EB-A23B-46DBB9F77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F371-9BA4-4AD3-9931-94E392A76085}"/>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C89218FB-0069-4397-AD50-DD756AF56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A8D83-21A8-4DA0-B3AE-7EFC275745FF}"/>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650805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A197-9D40-4C24-AE60-FE97669DC0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8C00DC-E8E3-43F2-878D-E9981B113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DA9616-B8B0-47B3-BB15-83C33EA5886B}"/>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C8A502C0-1DD5-4365-A466-49F53459A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DDEE7-D951-4DF9-8F63-2A3AB7592A65}"/>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22821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17EF-2B77-4AC9-8A0A-0C928F65E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A922E2-1753-46DD-907E-1ACC25549B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B6432-0F17-43F2-807D-56FBE9390188}"/>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0FED48C4-3114-460A-882B-782F29313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99B0F-51EF-42D4-AD39-461081121F23}"/>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2098492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5F27-C716-4B4E-967C-2DAD9D6E3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3447B8-4C00-4D90-9EA4-E2C60AB87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C9388B-8D5A-4F71-9B2D-69C28764F83B}"/>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C98AF366-9986-43B5-9317-31EDCCA22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2A462-3FC3-47E3-AB9F-CBD514594E7C}"/>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2861998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AAB1-3CD3-4A58-BC61-B2E1455B8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CA8D0-89B9-42A9-9790-82AFEE9DC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333440-2B0E-4CD7-BD55-7F845AA4C4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6E7C1F-C98D-4494-BC8B-1990FF7590FA}"/>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6" name="Footer Placeholder 5">
            <a:extLst>
              <a:ext uri="{FF2B5EF4-FFF2-40B4-BE49-F238E27FC236}">
                <a16:creationId xmlns:a16="http://schemas.microsoft.com/office/drawing/2014/main" id="{3ACD27D8-B67D-4267-9BBA-48099A482D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92043-C69C-422E-B37E-98A56BCD55F5}"/>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771091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EBCA-C0FF-4C08-9DC0-8BBB808B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3C8E1-BD33-49ED-8773-E8419526C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02320E-5FCA-416F-B8D5-8E5791B5E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556BF0-EBF3-43B2-AB5E-7C27D6E323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8E80EE-224B-48A2-899B-B1973D245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728184-0327-4AE7-9025-5AB5832BBC67}"/>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8" name="Footer Placeholder 7">
            <a:extLst>
              <a:ext uri="{FF2B5EF4-FFF2-40B4-BE49-F238E27FC236}">
                <a16:creationId xmlns:a16="http://schemas.microsoft.com/office/drawing/2014/main" id="{DDB3B488-6212-421B-83E8-6E4115EBB0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8AF557-F8A0-4462-BCBF-397A9DE5094F}"/>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1520737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9235-30CE-453C-8BD1-FE0F21ABFD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1D544B-203A-4D18-A1CF-D5015684C8F0}"/>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4" name="Footer Placeholder 3">
            <a:extLst>
              <a:ext uri="{FF2B5EF4-FFF2-40B4-BE49-F238E27FC236}">
                <a16:creationId xmlns:a16="http://schemas.microsoft.com/office/drawing/2014/main" id="{739DB1B1-5D62-4B9F-A000-3872F25D8B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2999CB-1CA5-4A86-970C-BA11F8B9D835}"/>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1453926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29745D-6003-49C0-908D-FC1AF5152010}"/>
              </a:ext>
            </a:extLst>
          </p:cNvPr>
          <p:cNvSpPr/>
          <p:nvPr userDrawn="1"/>
        </p:nvSpPr>
        <p:spPr>
          <a:xfrm>
            <a:off x="0" y="0"/>
            <a:ext cx="16060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a:extLst>
              <a:ext uri="{FF2B5EF4-FFF2-40B4-BE49-F238E27FC236}">
                <a16:creationId xmlns:a16="http://schemas.microsoft.com/office/drawing/2014/main" id="{792E3D83-81D3-4245-8F22-02DF64C9EC85}"/>
              </a:ext>
            </a:extLst>
          </p:cNvPr>
          <p:cNvSpPr>
            <a:spLocks noGrp="1"/>
          </p:cNvSpPr>
          <p:nvPr>
            <p:ph type="pic" idx="14"/>
          </p:nvPr>
        </p:nvSpPr>
        <p:spPr>
          <a:xfrm>
            <a:off x="2019479" y="422217"/>
            <a:ext cx="3311968" cy="1800000"/>
          </a:xfrm>
        </p:spPr>
      </p:sp>
      <p:sp>
        <p:nvSpPr>
          <p:cNvPr id="11" name="Picture Placeholder 2">
            <a:extLst>
              <a:ext uri="{FF2B5EF4-FFF2-40B4-BE49-F238E27FC236}">
                <a16:creationId xmlns:a16="http://schemas.microsoft.com/office/drawing/2014/main" id="{B4BFF120-5E49-43E8-A9FD-05E811535899}"/>
              </a:ext>
            </a:extLst>
          </p:cNvPr>
          <p:cNvSpPr>
            <a:spLocks noGrp="1"/>
          </p:cNvSpPr>
          <p:nvPr>
            <p:ph type="pic" idx="15"/>
          </p:nvPr>
        </p:nvSpPr>
        <p:spPr>
          <a:xfrm>
            <a:off x="2019479" y="2513101"/>
            <a:ext cx="3311968" cy="1800000"/>
          </a:xfrm>
        </p:spPr>
      </p:sp>
      <p:sp>
        <p:nvSpPr>
          <p:cNvPr id="12" name="Picture Placeholder 2">
            <a:extLst>
              <a:ext uri="{FF2B5EF4-FFF2-40B4-BE49-F238E27FC236}">
                <a16:creationId xmlns:a16="http://schemas.microsoft.com/office/drawing/2014/main" id="{194D3541-5B09-4A36-BBD8-B37F92078A59}"/>
              </a:ext>
            </a:extLst>
          </p:cNvPr>
          <p:cNvSpPr>
            <a:spLocks noGrp="1"/>
          </p:cNvSpPr>
          <p:nvPr>
            <p:ph type="pic" idx="16"/>
          </p:nvPr>
        </p:nvSpPr>
        <p:spPr>
          <a:xfrm>
            <a:off x="2019479" y="4603985"/>
            <a:ext cx="3311968" cy="1800000"/>
          </a:xfrm>
        </p:spPr>
      </p:sp>
    </p:spTree>
    <p:extLst>
      <p:ext uri="{BB962C8B-B14F-4D97-AF65-F5344CB8AC3E}">
        <p14:creationId xmlns:p14="http://schemas.microsoft.com/office/powerpoint/2010/main" val="3075367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34FA-B4B1-414D-AE74-30DC28343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8F5B96-ECEA-4763-8EF2-FD46174D36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2B8C1-E1BD-4176-985B-A9E4153DD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BE36C-EA62-49CF-A166-A68519C90E93}"/>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6" name="Footer Placeholder 5">
            <a:extLst>
              <a:ext uri="{FF2B5EF4-FFF2-40B4-BE49-F238E27FC236}">
                <a16:creationId xmlns:a16="http://schemas.microsoft.com/office/drawing/2014/main" id="{56DED353-FB46-4519-9AE7-612374401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CABA1-E21A-471E-B2A2-DB9D98D9FCF1}"/>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16974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6FF8-EA77-4845-A21B-476BF1B428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25DCC-C8CC-48EF-9743-98755829AA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3877C-0FF2-42DC-A798-5636559454CC}"/>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50E69CAE-191D-4603-9176-29DC755FC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DBB11-07FA-498E-8F24-C6AB6CD8FE92}"/>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3410542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1FF20-2A9F-4F64-8AE6-0EA66F791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DCF4D4-F048-4942-ADBC-2413162CAD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1DF716-0773-4829-BF4F-76768B877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A4A95-A23D-470C-AD0D-DDC5D401559C}"/>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6" name="Footer Placeholder 5">
            <a:extLst>
              <a:ext uri="{FF2B5EF4-FFF2-40B4-BE49-F238E27FC236}">
                <a16:creationId xmlns:a16="http://schemas.microsoft.com/office/drawing/2014/main" id="{BDA02269-AEFE-4E09-8C90-F561A39CD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1EEFD-2FD7-47CE-84F0-00E9814F1049}"/>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2637550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B5CC-079E-49A7-9B39-DBAD56574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156800-0206-496A-AC2A-2A53ECE4CE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26A9C5-F9CF-4798-89A7-B3E833675E10}"/>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2B0DB729-6112-4C29-8FB9-A9CC7B88C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BA12F-3BB6-42CC-97B2-B0E0AFE4BB50}"/>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15439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8BB424-BD3D-42D1-8441-29DF56B9B0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264F7-8977-47B8-9884-25C00180D0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20BBF-74A3-4CB7-8DD9-83C14E164404}"/>
              </a:ext>
            </a:extLst>
          </p:cNvPr>
          <p:cNvSpPr>
            <a:spLocks noGrp="1"/>
          </p:cNvSpPr>
          <p:nvPr>
            <p:ph type="dt" sz="half" idx="10"/>
          </p:nvPr>
        </p:nvSpPr>
        <p:spPr/>
        <p:txBody>
          <a:body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46079167-8D1B-4B90-82EA-A8907154C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86D78-76A2-42E9-AE1C-7DBCDD22D998}"/>
              </a:ext>
            </a:extLst>
          </p:cNvPr>
          <p:cNvSpPr>
            <a:spLocks noGrp="1"/>
          </p:cNvSpPr>
          <p:nvPr>
            <p:ph type="sldNum" sz="quarter" idx="12"/>
          </p:nvPr>
        </p:nvSpPr>
        <p:spPr/>
        <p:txBody>
          <a:bodyPr/>
          <a:lstStyle/>
          <a:p>
            <a:fld id="{6A60CBCB-6EEA-4185-A011-AFA1843AA508}" type="slidenum">
              <a:rPr lang="en-US" smtClean="0"/>
              <a:t>‹#›</a:t>
            </a:fld>
            <a:endParaRPr lang="en-US"/>
          </a:p>
        </p:txBody>
      </p:sp>
    </p:spTree>
    <p:extLst>
      <p:ext uri="{BB962C8B-B14F-4D97-AF65-F5344CB8AC3E}">
        <p14:creationId xmlns:p14="http://schemas.microsoft.com/office/powerpoint/2010/main" val="21310969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4776-613D-43A0-AB7A-4E47CE5FCC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7CC68C-716F-4E42-A213-6DEC6DD1F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C5181C-2648-4402-8634-5E673EE6ED3D}"/>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FAEA9B60-E431-46CC-BE69-6FA5823A3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4B034-62F6-4BCF-A007-8BC6DA9442BD}"/>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248319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97F-58B8-42F6-B36D-E59631DA5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2062B-BA6A-448A-B0C7-5A3CA21B8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A88B6-AE58-411A-893C-62E42D415091}"/>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B2C2791A-5B9E-4EC1-B46B-6281C48D3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D136E-BA0E-48D3-A3DC-E90E7782D7F4}"/>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377000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083A-E6D2-41F6-BE0F-FEE01F45B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6F35AF-3564-44B6-B0FC-6DA323DBC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583A0E-51BE-43E9-A66A-BEEEF40F05DF}"/>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809DFE5B-F21D-487D-AEF8-2D25080B9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B3400-D4DE-4A16-9736-4A9DB73E4975}"/>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458509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FBB1-E635-43ED-9D48-1284C4FBD4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A08DE-3974-47D2-8A83-6BA39C788D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CC1331-EADE-428B-B077-722FA4DB7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14606-72B9-44F5-8562-9354FFBC8BA1}"/>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6" name="Footer Placeholder 5">
            <a:extLst>
              <a:ext uri="{FF2B5EF4-FFF2-40B4-BE49-F238E27FC236}">
                <a16:creationId xmlns:a16="http://schemas.microsoft.com/office/drawing/2014/main" id="{80762D62-8855-4E1A-884C-700A23481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328916-8F85-4F98-A52B-5DD201C07B22}"/>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1683957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155F-5143-47C9-97D1-9CEC5966FF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C061CF-3DAF-434C-96B8-55BFFE413B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ED10A-3829-4F05-9D3F-ED4CD42F27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419717-2F9F-42FB-9A07-17CEACB2E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061A6-5DB6-4814-B779-2C520C6981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74B3A-01FB-420E-83D7-53D72F8B219C}"/>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8" name="Footer Placeholder 7">
            <a:extLst>
              <a:ext uri="{FF2B5EF4-FFF2-40B4-BE49-F238E27FC236}">
                <a16:creationId xmlns:a16="http://schemas.microsoft.com/office/drawing/2014/main" id="{8D527C73-7FB8-4933-9910-144A323B9B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4D96EE-A9E9-49D5-B403-34ED262DF7C8}"/>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1126229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D47D-4FFB-4897-BB56-FF93FD0F4F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543EC4-C36D-4248-BB9B-D5FD0480A643}"/>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4" name="Footer Placeholder 3">
            <a:extLst>
              <a:ext uri="{FF2B5EF4-FFF2-40B4-BE49-F238E27FC236}">
                <a16:creationId xmlns:a16="http://schemas.microsoft.com/office/drawing/2014/main" id="{CF04A425-AF8C-42F0-B31C-711954A11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290E69-2A8F-436B-8E92-3A99F99F7FC4}"/>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1249681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58FC6-5ED1-47C6-A308-6E944C23B756}"/>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3" name="Footer Placeholder 2">
            <a:extLst>
              <a:ext uri="{FF2B5EF4-FFF2-40B4-BE49-F238E27FC236}">
                <a16:creationId xmlns:a16="http://schemas.microsoft.com/office/drawing/2014/main" id="{6DA93C30-1911-4195-9D5C-A82AF60F5B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C78EC9-CD73-4236-B8EC-D66A2D53D79F}"/>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84731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C639-D7FF-4089-827C-D99AA7E0C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95B593-ABA2-4954-92B5-EB76F010B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227B3C-78AD-4BDD-8048-0633B15946D0}"/>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AEC159BF-F3E0-49E3-A6C4-C87295C00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22AD7-5E54-4AA2-8C28-9E0823D897B6}"/>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886689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90AF-8296-407B-AE05-829A29769D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CC9DAE-A646-49B5-9F79-92CF873616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E853A5-70F7-4219-969D-EC8139BD6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EF8905-06AE-4531-806B-E1B85E928C27}"/>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6" name="Footer Placeholder 5">
            <a:extLst>
              <a:ext uri="{FF2B5EF4-FFF2-40B4-BE49-F238E27FC236}">
                <a16:creationId xmlns:a16="http://schemas.microsoft.com/office/drawing/2014/main" id="{71AE3D62-352A-487D-9016-8A85F0AB19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DB8535-6953-4825-B4AE-2D75BDEBDB4E}"/>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520817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52B3-4DF9-49E5-9494-595742DD7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CBBEC-EA43-4140-ACE4-21081F683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649DF7-7D0D-4E3E-B84D-93A5B5E99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A36DBE-83B1-4100-91FF-7DCA6F6655B6}"/>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6" name="Footer Placeholder 5">
            <a:extLst>
              <a:ext uri="{FF2B5EF4-FFF2-40B4-BE49-F238E27FC236}">
                <a16:creationId xmlns:a16="http://schemas.microsoft.com/office/drawing/2014/main" id="{944CF2CA-E198-4EBD-A49F-DB8D2EE2E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16DBD-8A32-4330-98B0-AE67B6145CFE}"/>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2449357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CEB3-A1D6-4AE3-B640-4D38FE7DB5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D800D-2FF4-4F97-9EC2-6D47722DE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5B649-E27A-49C8-A0E5-D3D109D0EB59}"/>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D32B8EAF-922E-4A5E-A2EE-3CF59FD5C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118C9-BC85-43E2-A1B7-433F170EDE9F}"/>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464713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F5A2E1-890A-4471-B0F6-48692D5C1F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CB60E4-85D6-4990-874C-EA6BB4469E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A7CA3-8844-4433-A541-FA52E277F71F}"/>
              </a:ext>
            </a:extLst>
          </p:cNvPr>
          <p:cNvSpPr>
            <a:spLocks noGrp="1"/>
          </p:cNvSpPr>
          <p:nvPr>
            <p:ph type="dt" sz="half" idx="10"/>
          </p:nvPr>
        </p:nvSpPr>
        <p:spPr/>
        <p:txBody>
          <a:body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3A84B3AC-B8F3-4D3C-97A4-71842BE99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468ED-9AD9-4979-9038-548D3FAC6308}"/>
              </a:ext>
            </a:extLst>
          </p:cNvPr>
          <p:cNvSpPr>
            <a:spLocks noGrp="1"/>
          </p:cNvSpPr>
          <p:nvPr>
            <p:ph type="sldNum" sz="quarter" idx="12"/>
          </p:nvPr>
        </p:nvSpPr>
        <p:spPr/>
        <p:txBody>
          <a:bodyPr/>
          <a:lstStyle/>
          <a:p>
            <a:fld id="{6397B18F-0B19-44E5-AAA2-209028319EC1}" type="slidenum">
              <a:rPr lang="en-US" smtClean="0"/>
              <a:t>‹#›</a:t>
            </a:fld>
            <a:endParaRPr lang="en-US"/>
          </a:p>
        </p:txBody>
      </p:sp>
    </p:spTree>
    <p:extLst>
      <p:ext uri="{BB962C8B-B14F-4D97-AF65-F5344CB8AC3E}">
        <p14:creationId xmlns:p14="http://schemas.microsoft.com/office/powerpoint/2010/main" val="3157170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a:t>BASIC LAYOUT</a:t>
            </a:r>
          </a:p>
        </p:txBody>
      </p:sp>
    </p:spTree>
    <p:extLst>
      <p:ext uri="{BB962C8B-B14F-4D97-AF65-F5344CB8AC3E}">
        <p14:creationId xmlns:p14="http://schemas.microsoft.com/office/powerpoint/2010/main" val="199633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B09A-B9B2-492A-8A41-604E8E0071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29E5D0-C7DF-496B-AFBB-746EE521F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370E61-FBFA-4837-A7FC-9FFB676C2FC1}"/>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80B79B0B-5492-4C40-9AFD-7FA1B08C4C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68631C-0831-42D7-8BAE-41795BEDF1AC}"/>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17424872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CBEC-79A2-47D9-BBA5-330EB9ED55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086413-DBB2-4476-B082-1EE908AADF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8A1C42-01C8-4FFC-8C76-5B97B6F3D4FA}"/>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6D2F85DA-C956-45E2-9C25-5A202E0011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369BC-26A0-4EA0-9F1F-0D9140D99E89}"/>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4127037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D09F6-5774-48BB-B7EF-AAE3E4521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D65581-F79D-4DDC-8772-F21AFFE0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0450A-5DB5-43A5-B7D6-6288118B6779}"/>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B8269047-9E5C-4E23-8E8B-5AE3D616C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36373-FD86-4FDD-B60A-AAD25DF6BEF4}"/>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1537863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CB80-8281-43C4-ADEB-DC46F15875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DA1D88-CB6D-4514-B16F-E8168BE2F1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AE6747-C5C4-484B-98F7-EC62E7B1E8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F19332-F35C-4403-B58C-86128C0013D7}"/>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6" name="Footer Placeholder 5">
            <a:extLst>
              <a:ext uri="{FF2B5EF4-FFF2-40B4-BE49-F238E27FC236}">
                <a16:creationId xmlns:a16="http://schemas.microsoft.com/office/drawing/2014/main" id="{FB918CA3-4C2F-4F69-AEAE-A9BEA0AB53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660FC9-B1BF-4E8D-BBA0-C0D665C9F892}"/>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4105542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4B22-5CBE-40AB-8FDC-F3DFD593BD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A130B-B82B-441F-8B83-7820D19B8D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91889-DD6C-456C-BBE8-5B35B9DD85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BADC7D5-9ECA-4CC3-A3CC-4280DCBFBF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B4849F-6DF0-4D5E-AA59-29C31FDBF1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27043F-FC7A-4566-BCC2-EFC8EA829749}"/>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8" name="Footer Placeholder 7">
            <a:extLst>
              <a:ext uri="{FF2B5EF4-FFF2-40B4-BE49-F238E27FC236}">
                <a16:creationId xmlns:a16="http://schemas.microsoft.com/office/drawing/2014/main" id="{69E99451-8268-4292-80E5-B838541C40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6B964B-1965-4002-BC1D-E0CB26A42EC5}"/>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155571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22F-21BB-4961-9243-601449319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58D522-83DB-4FCE-93A7-BECB59A00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C4B904-8291-44F9-922C-FFEB39C920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B4585E-BE32-4613-8F95-59ED95FF58D8}"/>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6" name="Footer Placeholder 5">
            <a:extLst>
              <a:ext uri="{FF2B5EF4-FFF2-40B4-BE49-F238E27FC236}">
                <a16:creationId xmlns:a16="http://schemas.microsoft.com/office/drawing/2014/main" id="{0013FE72-BABF-4D0D-AE5B-99F3165A3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59171-A31A-4A19-96A7-DC499780CA38}"/>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38778860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4F2A-DB3C-4B23-A59E-A0FFCBAD67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AF1635-8705-46F1-9720-0152E3B8AAA6}"/>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4" name="Footer Placeholder 3">
            <a:extLst>
              <a:ext uri="{FF2B5EF4-FFF2-40B4-BE49-F238E27FC236}">
                <a16:creationId xmlns:a16="http://schemas.microsoft.com/office/drawing/2014/main" id="{98DDEE3B-D800-428C-A978-A25CDF9C45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79C187-ADF2-40C3-B48A-6419BEE6916E}"/>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3928773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82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2F07-FD82-4899-9D53-90993720E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2531F-ACB5-44B7-BE7F-6D5B7A6BD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D9C33B-3021-4EAB-972B-7AD34E0A6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D697F-B48E-484B-AE73-32BFA13E7651}"/>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6" name="Footer Placeholder 5">
            <a:extLst>
              <a:ext uri="{FF2B5EF4-FFF2-40B4-BE49-F238E27FC236}">
                <a16:creationId xmlns:a16="http://schemas.microsoft.com/office/drawing/2014/main" id="{69F76490-D41D-4031-B586-5071C737CA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1BB259-DF58-4F0E-A454-183609280C12}"/>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20033239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34D3-0A74-48AD-9D0C-093D31783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A292DB-F293-416E-A54E-C1C6E404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4A537D-01AD-4224-B1BA-549BDD48B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FE1F2-3220-47C0-A287-F85EA91F9C1B}"/>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6" name="Footer Placeholder 5">
            <a:extLst>
              <a:ext uri="{FF2B5EF4-FFF2-40B4-BE49-F238E27FC236}">
                <a16:creationId xmlns:a16="http://schemas.microsoft.com/office/drawing/2014/main" id="{B3838019-7CA7-456F-9221-8C944454FC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8CC3E2-F48B-4D24-82D0-9F39478E0D8D}"/>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10138791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2E99-4065-4128-B98F-BC8478EB62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335374-8BAB-4892-A1D6-3DBCB57C2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CB6E2-51F1-4FF3-8908-61E014495DA7}"/>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81EEA876-4134-4985-8614-7FB20C5D60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20C250-88DB-49F6-B6D9-821B2C1FAD52}"/>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280714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D0D59-1E01-4D67-98AD-F70E675B90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0B874D-FC0C-462C-A294-013829D50C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911E50-6DE2-410E-A9EE-D5C27D04904B}"/>
              </a:ext>
            </a:extLst>
          </p:cNvPr>
          <p:cNvSpPr>
            <a:spLocks noGrp="1"/>
          </p:cNvSpPr>
          <p:nvPr>
            <p:ph type="dt" sz="half" idx="10"/>
          </p:nvPr>
        </p:nvSpPr>
        <p:spPr/>
        <p:txBody>
          <a:body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56DFC083-E473-4AE7-A877-4799F605B9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A354D-F28B-401B-BAED-93A574B437F5}"/>
              </a:ext>
            </a:extLst>
          </p:cNvPr>
          <p:cNvSpPr>
            <a:spLocks noGrp="1"/>
          </p:cNvSpPr>
          <p:nvPr>
            <p:ph type="sldNum" sz="quarter" idx="12"/>
          </p:nvPr>
        </p:nvSpPr>
        <p:spPr/>
        <p:txBody>
          <a:bodyPr/>
          <a:lstStyle/>
          <a:p>
            <a:fld id="{7A26EB8A-F075-4C1E-B16A-37BE3CB98AD7}" type="slidenum">
              <a:rPr lang="en-IN" smtClean="0"/>
              <a:t>‹#›</a:t>
            </a:fld>
            <a:endParaRPr lang="en-IN"/>
          </a:p>
        </p:txBody>
      </p:sp>
    </p:spTree>
    <p:extLst>
      <p:ext uri="{BB962C8B-B14F-4D97-AF65-F5344CB8AC3E}">
        <p14:creationId xmlns:p14="http://schemas.microsoft.com/office/powerpoint/2010/main" val="2173849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8C9D-DA77-4A09-9B6A-922B46DBC9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5887BD-DF6D-4701-A77A-87A68010C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57E8BF-6999-4D52-BAD7-9B713B1A8892}"/>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175E6EA8-26F3-496F-A139-7D1C8ABBA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7EC340-5DAB-41C7-9974-E50E55455603}"/>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1952863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579A-EF56-4828-8DDE-BC4B40A74C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EA9C30-2B8C-46AD-A0CA-4555A2855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83F261-F65E-4ACA-AF96-916D7E690712}"/>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917F8E5E-8EB2-4C5B-AE2E-3DDAD8E123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EDE430-CF08-465A-A1BE-3180A48AE5E0}"/>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3353049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61BB-FAD1-41AB-A987-E64B926C3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8BA7F5-93E6-4BD1-9F56-D95EA4FBB5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88D66-5B59-4E3B-9F59-B4E8519E1776}"/>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5C7E0CBA-84C7-4B6C-8C9F-AFA353183E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77974-238F-4906-BAB9-6724EFF6E974}"/>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19038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605E-1EE5-4427-ADB4-EE0737D573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A3A603-39F7-48E8-B138-C28EFC8B15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5D5317-F00B-43C9-BCB9-35DCD01EDD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E705CC-CD65-4FE6-8D95-1DD8C2E8ED01}"/>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6" name="Footer Placeholder 5">
            <a:extLst>
              <a:ext uri="{FF2B5EF4-FFF2-40B4-BE49-F238E27FC236}">
                <a16:creationId xmlns:a16="http://schemas.microsoft.com/office/drawing/2014/main" id="{DDCDE1AB-AB0B-4CC8-A7E8-B6C9F6A87D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3D2C28-8862-4E0F-9865-A4C926EE998C}"/>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171993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C676-1D53-40AE-8783-BE209F3B8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BCBCED-77E1-4F0C-9DC4-D67151B1C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E0CDF-9616-4DC0-A803-F0205CC19F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A46335-7DE9-41C0-B8A3-F5F046814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5724EF-9A06-4671-B7A0-5F9FCA545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5BE9B7-A0B9-4E03-B2D4-37D08F3C06D6}"/>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8" name="Footer Placeholder 7">
            <a:extLst>
              <a:ext uri="{FF2B5EF4-FFF2-40B4-BE49-F238E27FC236}">
                <a16:creationId xmlns:a16="http://schemas.microsoft.com/office/drawing/2014/main" id="{1C7527FE-353E-41E7-B609-B7205A41D0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90F0BC-718B-4DBC-8821-1BB8A3A9BC5D}"/>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2990116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84C7E-F711-41FF-ADEE-89DA98F8AD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A10FD1-63BD-4634-8E57-F430EFE17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AD786A-F7FA-411A-90AC-9D081A967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606BE6-29F5-435E-802C-6EBABFB54B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78C8A-95D4-4A10-8857-8EBE1DD7C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5659AB-3555-4FAF-89D6-EDA41975871F}"/>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8" name="Footer Placeholder 7">
            <a:extLst>
              <a:ext uri="{FF2B5EF4-FFF2-40B4-BE49-F238E27FC236}">
                <a16:creationId xmlns:a16="http://schemas.microsoft.com/office/drawing/2014/main" id="{633FAF00-1886-407C-BE83-AAB08DD007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758230-4E83-4722-86B5-5BD67C7DFD79}"/>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2151373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6A5A-4BD8-4CA7-BF63-8361C60C30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6BDE4-4BCA-48FA-A1E3-5CF58F8C2DE5}"/>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4" name="Footer Placeholder 3">
            <a:extLst>
              <a:ext uri="{FF2B5EF4-FFF2-40B4-BE49-F238E27FC236}">
                <a16:creationId xmlns:a16="http://schemas.microsoft.com/office/drawing/2014/main" id="{400D8AFF-AFF3-4812-AE23-2E8279C9E1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E8FEE4-39FE-4E13-A7D6-CB080F85FAE8}"/>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9683385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6056B2-D29B-4F4D-AEFF-E43D26B9D131}"/>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3" name="Footer Placeholder 2">
            <a:extLst>
              <a:ext uri="{FF2B5EF4-FFF2-40B4-BE49-F238E27FC236}">
                <a16:creationId xmlns:a16="http://schemas.microsoft.com/office/drawing/2014/main" id="{EE6CD3AD-846E-4AE0-8188-DB73A9DA20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29F2A9-7CE7-4B0D-8DEE-7A242A8827BE}"/>
              </a:ext>
            </a:extLst>
          </p:cNvPr>
          <p:cNvSpPr>
            <a:spLocks noGrp="1"/>
          </p:cNvSpPr>
          <p:nvPr>
            <p:ph type="sldNum" sz="quarter" idx="12"/>
          </p:nvPr>
        </p:nvSpPr>
        <p:spPr/>
        <p:txBody>
          <a:bodyPr/>
          <a:lstStyle/>
          <a:p>
            <a:fld id="{6BE4E1CA-8BB2-457E-9F37-AA629BD7C4EF}" type="slidenum">
              <a:rPr lang="en-IN" smtClean="0"/>
              <a:t>‹#›</a:t>
            </a:fld>
            <a:endParaRPr lang="en-IN"/>
          </a:p>
        </p:txBody>
      </p:sp>
      <p:sp>
        <p:nvSpPr>
          <p:cNvPr id="6" name="Picture Placeholder 5">
            <a:extLst>
              <a:ext uri="{FF2B5EF4-FFF2-40B4-BE49-F238E27FC236}">
                <a16:creationId xmlns:a16="http://schemas.microsoft.com/office/drawing/2014/main" id="{C2AD43FA-161A-4AE5-A0BB-FB1710345F43}"/>
              </a:ext>
            </a:extLst>
          </p:cNvPr>
          <p:cNvSpPr>
            <a:spLocks noGrp="1"/>
          </p:cNvSpPr>
          <p:nvPr>
            <p:ph type="pic" sz="quarter" idx="13"/>
          </p:nvPr>
        </p:nvSpPr>
        <p:spPr>
          <a:xfrm>
            <a:off x="0" y="0"/>
            <a:ext cx="5813946" cy="6858000"/>
          </a:xfrm>
        </p:spPr>
        <p:txBody>
          <a:bodyPr/>
          <a:lstStyle/>
          <a:p>
            <a:endParaRPr lang="en-IN"/>
          </a:p>
        </p:txBody>
      </p:sp>
    </p:spTree>
    <p:extLst>
      <p:ext uri="{BB962C8B-B14F-4D97-AF65-F5344CB8AC3E}">
        <p14:creationId xmlns:p14="http://schemas.microsoft.com/office/powerpoint/2010/main" val="26988010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93B3-96D4-45FE-AAAB-1284FA325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5F270A-39B6-4FDD-BAA7-3C61F1F38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89365F-51BE-496C-8393-446FB89D8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0287F-0D90-4BDD-AC3B-9DA6A0F013CA}"/>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6" name="Footer Placeholder 5">
            <a:extLst>
              <a:ext uri="{FF2B5EF4-FFF2-40B4-BE49-F238E27FC236}">
                <a16:creationId xmlns:a16="http://schemas.microsoft.com/office/drawing/2014/main" id="{CE9384C4-47F9-4D36-950C-CF025167A5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A9F524-6FC7-482D-8FC8-035F8B58ED71}"/>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21105482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CAA7-4140-4A8C-8109-F46A85594E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DACDE9-C7B7-4FBE-BC60-6F36F9FD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9639EA-9467-4B1C-9309-558B7A877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4593D-C3FD-47E0-8D14-CE8C00988DD8}"/>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6" name="Footer Placeholder 5">
            <a:extLst>
              <a:ext uri="{FF2B5EF4-FFF2-40B4-BE49-F238E27FC236}">
                <a16:creationId xmlns:a16="http://schemas.microsoft.com/office/drawing/2014/main" id="{82213440-BDA3-4BD5-8E54-38A4CC19DD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4C6D1E-23A6-420C-AC84-1AEA7CA21C0D}"/>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16710666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F8F0-7D12-4F39-A8BE-133202247C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B9A5B5-4A51-41AF-B93E-8D352EED55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8233FF-EF00-4646-917F-B5B3FD4A534B}"/>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99A04E97-AC09-460A-8179-A2658A3C07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799FC-11E6-488B-BD4F-D6018652A90F}"/>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2345946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71F7E-8FD1-47D4-AE30-2960FF3373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EDB08E-FB81-4CDD-83F4-0F8E065B8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6135FF-3B73-4285-8B1B-BFA9387B5E25}"/>
              </a:ext>
            </a:extLst>
          </p:cNvPr>
          <p:cNvSpPr>
            <a:spLocks noGrp="1"/>
          </p:cNvSpPr>
          <p:nvPr>
            <p:ph type="dt" sz="half" idx="10"/>
          </p:nvPr>
        </p:nvSpPr>
        <p:spPr/>
        <p:txBody>
          <a:body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DA25344B-55CB-4FFD-A07B-917C1EE0FE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9E6911-62BD-4132-B3E5-27425947FDA4}"/>
              </a:ext>
            </a:extLst>
          </p:cNvPr>
          <p:cNvSpPr>
            <a:spLocks noGrp="1"/>
          </p:cNvSpPr>
          <p:nvPr>
            <p:ph type="sldNum" sz="quarter" idx="12"/>
          </p:nvPr>
        </p:nvSpPr>
        <p:spPr/>
        <p:txBody>
          <a:bodyPr/>
          <a:lstStyle/>
          <a:p>
            <a:fld id="{6BE4E1CA-8BB2-457E-9F37-AA629BD7C4EF}" type="slidenum">
              <a:rPr lang="en-IN" smtClean="0"/>
              <a:t>‹#›</a:t>
            </a:fld>
            <a:endParaRPr lang="en-IN"/>
          </a:p>
        </p:txBody>
      </p:sp>
    </p:spTree>
    <p:extLst>
      <p:ext uri="{BB962C8B-B14F-4D97-AF65-F5344CB8AC3E}">
        <p14:creationId xmlns:p14="http://schemas.microsoft.com/office/powerpoint/2010/main" val="107050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AACD-75A7-4640-8F85-C89BEF0492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62D6B-16D7-4C4A-B1FB-4FD854334712}"/>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4" name="Footer Placeholder 3">
            <a:extLst>
              <a:ext uri="{FF2B5EF4-FFF2-40B4-BE49-F238E27FC236}">
                <a16:creationId xmlns:a16="http://schemas.microsoft.com/office/drawing/2014/main" id="{F6CF10FE-31ED-4DCE-AB04-B5AD020E77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75954-0E64-4DA9-8C99-FA035667E7A6}"/>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200443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2D21D-A79B-4E43-8D44-A1B49A079C6B}"/>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3" name="Footer Placeholder 2">
            <a:extLst>
              <a:ext uri="{FF2B5EF4-FFF2-40B4-BE49-F238E27FC236}">
                <a16:creationId xmlns:a16="http://schemas.microsoft.com/office/drawing/2014/main" id="{04EB8FB9-B262-4309-871C-0A088D2B0E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8C3740-38C3-4227-881B-81EB1401B5AA}"/>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271068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98C1-1872-4D38-89FA-8FEA5BA0C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D285BD-343B-4A4A-93A2-F3DE34A75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7FFD2-D4A8-421D-BDE3-AD7865D75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358CF-5B35-45E6-97F1-F7073284324C}"/>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6" name="Footer Placeholder 5">
            <a:extLst>
              <a:ext uri="{FF2B5EF4-FFF2-40B4-BE49-F238E27FC236}">
                <a16:creationId xmlns:a16="http://schemas.microsoft.com/office/drawing/2014/main" id="{80B408BE-9361-4C3F-8715-BF11FC0B68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39512-1E48-43AE-A54D-9B3CF0976C4F}"/>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164064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6C66-42B8-49DF-92C2-D0F9C550D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0231FD-97C8-46D5-850A-F6529C86FB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B1B80-7D45-4305-9D5A-DD59E3E45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EC38F-AB47-4B69-8713-339FF982A36A}"/>
              </a:ext>
            </a:extLst>
          </p:cNvPr>
          <p:cNvSpPr>
            <a:spLocks noGrp="1"/>
          </p:cNvSpPr>
          <p:nvPr>
            <p:ph type="dt" sz="half" idx="10"/>
          </p:nvPr>
        </p:nvSpPr>
        <p:spPr/>
        <p:txBody>
          <a:bodyPr/>
          <a:lstStyle/>
          <a:p>
            <a:fld id="{66150491-0DDD-4F59-8455-E75685983934}" type="datetimeFigureOut">
              <a:rPr lang="en-US" smtClean="0"/>
              <a:t>1/28/2025</a:t>
            </a:fld>
            <a:endParaRPr lang="en-US"/>
          </a:p>
        </p:txBody>
      </p:sp>
      <p:sp>
        <p:nvSpPr>
          <p:cNvPr id="6" name="Footer Placeholder 5">
            <a:extLst>
              <a:ext uri="{FF2B5EF4-FFF2-40B4-BE49-F238E27FC236}">
                <a16:creationId xmlns:a16="http://schemas.microsoft.com/office/drawing/2014/main" id="{09A80261-BF2A-467C-A271-91EBF04C5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30965-4A5A-43B7-8263-3E9F3DD3C046}"/>
              </a:ext>
            </a:extLst>
          </p:cNvPr>
          <p:cNvSpPr>
            <a:spLocks noGrp="1"/>
          </p:cNvSpPr>
          <p:nvPr>
            <p:ph type="sldNum" sz="quarter" idx="12"/>
          </p:nvPr>
        </p:nvSpPr>
        <p:spPr/>
        <p:txBody>
          <a:bodyPr/>
          <a:lstStyle/>
          <a:p>
            <a:fld id="{15F127C9-821A-4877-ACA3-91B4420FA418}" type="slidenum">
              <a:rPr lang="en-US" smtClean="0"/>
              <a:t>‹#›</a:t>
            </a:fld>
            <a:endParaRPr lang="en-US"/>
          </a:p>
        </p:txBody>
      </p:sp>
    </p:spTree>
    <p:extLst>
      <p:ext uri="{BB962C8B-B14F-4D97-AF65-F5344CB8AC3E}">
        <p14:creationId xmlns:p14="http://schemas.microsoft.com/office/powerpoint/2010/main" val="411509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13308F-B630-4FFA-8B69-D2053B8B5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F8E28-829F-4B51-82F2-FB1FBB944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94C22-0A6D-4C6C-88E2-421C7A310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50491-0DDD-4F59-8455-E75685983934}" type="datetimeFigureOut">
              <a:rPr lang="en-US" smtClean="0"/>
              <a:t>1/28/2025</a:t>
            </a:fld>
            <a:endParaRPr lang="en-US"/>
          </a:p>
        </p:txBody>
      </p:sp>
      <p:sp>
        <p:nvSpPr>
          <p:cNvPr id="5" name="Footer Placeholder 4">
            <a:extLst>
              <a:ext uri="{FF2B5EF4-FFF2-40B4-BE49-F238E27FC236}">
                <a16:creationId xmlns:a16="http://schemas.microsoft.com/office/drawing/2014/main" id="{7135D429-07F9-41DD-870F-3184181E1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98804A-0A6A-47B5-BE79-0ABA3ECE00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127C9-821A-4877-ACA3-91B4420FA418}" type="slidenum">
              <a:rPr lang="en-US" smtClean="0"/>
              <a:t>‹#›</a:t>
            </a:fld>
            <a:endParaRPr lang="en-US"/>
          </a:p>
        </p:txBody>
      </p:sp>
    </p:spTree>
    <p:extLst>
      <p:ext uri="{BB962C8B-B14F-4D97-AF65-F5344CB8AC3E}">
        <p14:creationId xmlns:p14="http://schemas.microsoft.com/office/powerpoint/2010/main" val="88210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B8717-BA78-4408-AB8C-CC2EA8079D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AD45FE-4AC1-4903-9EBA-2029B1ABB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88595-A9C2-470E-B615-9C44CE173E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E1007-A55B-4B1C-A740-399A2B707BBA}" type="datetimeFigureOut">
              <a:rPr lang="en-US" smtClean="0"/>
              <a:t>1/28/2025</a:t>
            </a:fld>
            <a:endParaRPr lang="en-US"/>
          </a:p>
        </p:txBody>
      </p:sp>
      <p:sp>
        <p:nvSpPr>
          <p:cNvPr id="5" name="Footer Placeholder 4">
            <a:extLst>
              <a:ext uri="{FF2B5EF4-FFF2-40B4-BE49-F238E27FC236}">
                <a16:creationId xmlns:a16="http://schemas.microsoft.com/office/drawing/2014/main" id="{AA77A84F-B5E9-4C3F-B434-F7A4D40A8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9E580-8787-40C7-9736-79EB3C9037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0CBCB-6EEA-4185-A011-AFA1843AA508}" type="slidenum">
              <a:rPr lang="en-US" smtClean="0"/>
              <a:t>‹#›</a:t>
            </a:fld>
            <a:endParaRPr lang="en-US"/>
          </a:p>
        </p:txBody>
      </p:sp>
    </p:spTree>
    <p:extLst>
      <p:ext uri="{BB962C8B-B14F-4D97-AF65-F5344CB8AC3E}">
        <p14:creationId xmlns:p14="http://schemas.microsoft.com/office/powerpoint/2010/main" val="2949742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53EEF-FF89-42EB-87F4-6A0393450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4B1BD4-E009-46D3-A980-C1AEB575D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19AE1-A0B0-42E2-B0AC-65064E84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DA6C5-9DFA-4B11-A0FE-50FB7A8A5D3B}" type="datetimeFigureOut">
              <a:rPr lang="en-US" smtClean="0"/>
              <a:t>1/28/2025</a:t>
            </a:fld>
            <a:endParaRPr lang="en-US"/>
          </a:p>
        </p:txBody>
      </p:sp>
      <p:sp>
        <p:nvSpPr>
          <p:cNvPr id="5" name="Footer Placeholder 4">
            <a:extLst>
              <a:ext uri="{FF2B5EF4-FFF2-40B4-BE49-F238E27FC236}">
                <a16:creationId xmlns:a16="http://schemas.microsoft.com/office/drawing/2014/main" id="{CD0FB230-E7D3-4A6E-A443-A8CC7D7E1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9AC074-12BD-4C8C-B574-28FAD17EA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7B18F-0B19-44E5-AAA2-209028319EC1}" type="slidenum">
              <a:rPr lang="en-US" smtClean="0"/>
              <a:t>‹#›</a:t>
            </a:fld>
            <a:endParaRPr lang="en-US"/>
          </a:p>
        </p:txBody>
      </p:sp>
    </p:spTree>
    <p:extLst>
      <p:ext uri="{BB962C8B-B14F-4D97-AF65-F5344CB8AC3E}">
        <p14:creationId xmlns:p14="http://schemas.microsoft.com/office/powerpoint/2010/main" val="24359446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265F41-4F42-4FE1-8E09-E8DFB6ED1C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F6F4F9-32FD-4F64-A38F-F69FFFEE9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19FEF5-5A49-4FE0-8316-EA1859EFF0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505EB-C532-4497-953C-850373EBC5DC}" type="datetimeFigureOut">
              <a:rPr lang="en-IN" smtClean="0"/>
              <a:t>28-01-2025</a:t>
            </a:fld>
            <a:endParaRPr lang="en-IN"/>
          </a:p>
        </p:txBody>
      </p:sp>
      <p:sp>
        <p:nvSpPr>
          <p:cNvPr id="5" name="Footer Placeholder 4">
            <a:extLst>
              <a:ext uri="{FF2B5EF4-FFF2-40B4-BE49-F238E27FC236}">
                <a16:creationId xmlns:a16="http://schemas.microsoft.com/office/drawing/2014/main" id="{C0F53483-0400-4622-A0BE-DEB6DA71E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553FA7-380F-45C5-8DF6-97D613855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6EB8A-F075-4C1E-B16A-37BE3CB98AD7}" type="slidenum">
              <a:rPr lang="en-IN" smtClean="0"/>
              <a:t>‹#›</a:t>
            </a:fld>
            <a:endParaRPr lang="en-IN"/>
          </a:p>
        </p:txBody>
      </p:sp>
    </p:spTree>
    <p:extLst>
      <p:ext uri="{BB962C8B-B14F-4D97-AF65-F5344CB8AC3E}">
        <p14:creationId xmlns:p14="http://schemas.microsoft.com/office/powerpoint/2010/main" val="14389870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6F53B-8B32-4317-A0E7-E88D91888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9EEC3D-4546-487C-8C4E-D25D9EDB8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A72B0B-CB01-493E-A89A-74BC14485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A2897-7FE5-4B3F-86A0-1219F702D179}" type="datetimeFigureOut">
              <a:rPr lang="en-IN" smtClean="0"/>
              <a:t>28-01-2025</a:t>
            </a:fld>
            <a:endParaRPr lang="en-IN"/>
          </a:p>
        </p:txBody>
      </p:sp>
      <p:sp>
        <p:nvSpPr>
          <p:cNvPr id="5" name="Footer Placeholder 4">
            <a:extLst>
              <a:ext uri="{FF2B5EF4-FFF2-40B4-BE49-F238E27FC236}">
                <a16:creationId xmlns:a16="http://schemas.microsoft.com/office/drawing/2014/main" id="{E816239D-6F59-460B-BD4D-BC05FDB072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FFEEFC5-28DF-4FBE-BE14-0B08EC0799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4E1CA-8BB2-457E-9F37-AA629BD7C4EF}" type="slidenum">
              <a:rPr lang="en-IN" smtClean="0"/>
              <a:t>‹#›</a:t>
            </a:fld>
            <a:endParaRPr lang="en-IN"/>
          </a:p>
        </p:txBody>
      </p:sp>
    </p:spTree>
    <p:extLst>
      <p:ext uri="{BB962C8B-B14F-4D97-AF65-F5344CB8AC3E}">
        <p14:creationId xmlns:p14="http://schemas.microsoft.com/office/powerpoint/2010/main" val="15627965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ar images hd wallpaper">
            <a:extLst>
              <a:ext uri="{FF2B5EF4-FFF2-40B4-BE49-F238E27FC236}">
                <a16:creationId xmlns:a16="http://schemas.microsoft.com/office/drawing/2014/main" id="{C8239156-4493-4B10-A372-D318A6F035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CD93385-AF52-49EE-9BFD-6D7262C82721}"/>
              </a:ext>
            </a:extLst>
          </p:cNvPr>
          <p:cNvSpPr/>
          <p:nvPr/>
        </p:nvSpPr>
        <p:spPr>
          <a:xfrm>
            <a:off x="-19050" y="0"/>
            <a:ext cx="12211050" cy="5695950"/>
          </a:xfrm>
          <a:custGeom>
            <a:avLst/>
            <a:gdLst>
              <a:gd name="connsiteX0" fmla="*/ 0 w 12211050"/>
              <a:gd name="connsiteY0" fmla="*/ 5314950 h 5314950"/>
              <a:gd name="connsiteX1" fmla="*/ 12211050 w 12211050"/>
              <a:gd name="connsiteY1" fmla="*/ 1276350 h 5314950"/>
              <a:gd name="connsiteX2" fmla="*/ 12211050 w 12211050"/>
              <a:gd name="connsiteY2" fmla="*/ 0 h 5314950"/>
              <a:gd name="connsiteX3" fmla="*/ 19050 w 12211050"/>
              <a:gd name="connsiteY3" fmla="*/ 0 h 5314950"/>
              <a:gd name="connsiteX4" fmla="*/ 0 w 12211050"/>
              <a:gd name="connsiteY4" fmla="*/ 5314950 h 5314950"/>
              <a:gd name="connsiteX0" fmla="*/ 0 w 12211050"/>
              <a:gd name="connsiteY0" fmla="*/ 5695950 h 5695950"/>
              <a:gd name="connsiteX1" fmla="*/ 12211050 w 12211050"/>
              <a:gd name="connsiteY1" fmla="*/ 1276350 h 5695950"/>
              <a:gd name="connsiteX2" fmla="*/ 12211050 w 12211050"/>
              <a:gd name="connsiteY2" fmla="*/ 0 h 5695950"/>
              <a:gd name="connsiteX3" fmla="*/ 19050 w 12211050"/>
              <a:gd name="connsiteY3" fmla="*/ 0 h 5695950"/>
              <a:gd name="connsiteX4" fmla="*/ 0 w 12211050"/>
              <a:gd name="connsiteY4" fmla="*/ 5695950 h 569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5695950">
                <a:moveTo>
                  <a:pt x="0" y="5695950"/>
                </a:moveTo>
                <a:lnTo>
                  <a:pt x="12211050" y="1276350"/>
                </a:lnTo>
                <a:lnTo>
                  <a:pt x="12211050" y="0"/>
                </a:lnTo>
                <a:lnTo>
                  <a:pt x="19050" y="0"/>
                </a:lnTo>
                <a:lnTo>
                  <a:pt x="0" y="5695950"/>
                </a:lnTo>
                <a:close/>
              </a:path>
            </a:pathLst>
          </a:custGeom>
          <a:solidFill>
            <a:schemeClr val="bg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64C066C-A164-4F08-832E-9604E31BFA63}"/>
              </a:ext>
            </a:extLst>
          </p:cNvPr>
          <p:cNvSpPr/>
          <p:nvPr/>
        </p:nvSpPr>
        <p:spPr>
          <a:xfrm>
            <a:off x="-19050" y="0"/>
            <a:ext cx="12211050" cy="5314950"/>
          </a:xfrm>
          <a:custGeom>
            <a:avLst/>
            <a:gdLst>
              <a:gd name="connsiteX0" fmla="*/ 0 w 12211050"/>
              <a:gd name="connsiteY0" fmla="*/ 5314950 h 5314950"/>
              <a:gd name="connsiteX1" fmla="*/ 12211050 w 12211050"/>
              <a:gd name="connsiteY1" fmla="*/ 1276350 h 5314950"/>
              <a:gd name="connsiteX2" fmla="*/ 12211050 w 12211050"/>
              <a:gd name="connsiteY2" fmla="*/ 0 h 5314950"/>
              <a:gd name="connsiteX3" fmla="*/ 19050 w 12211050"/>
              <a:gd name="connsiteY3" fmla="*/ 0 h 5314950"/>
              <a:gd name="connsiteX4" fmla="*/ 0 w 12211050"/>
              <a:gd name="connsiteY4" fmla="*/ 5314950 h 531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5314950">
                <a:moveTo>
                  <a:pt x="0" y="5314950"/>
                </a:moveTo>
                <a:lnTo>
                  <a:pt x="12211050" y="1276350"/>
                </a:lnTo>
                <a:lnTo>
                  <a:pt x="12211050" y="0"/>
                </a:lnTo>
                <a:lnTo>
                  <a:pt x="19050" y="0"/>
                </a:lnTo>
                <a:lnTo>
                  <a:pt x="0" y="5314950"/>
                </a:lnTo>
                <a:close/>
              </a:path>
            </a:pathLst>
          </a:cu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B2B4FF-5C56-42C5-BAAD-8E9EEC5865F8}"/>
              </a:ext>
            </a:extLst>
          </p:cNvPr>
          <p:cNvSpPr/>
          <p:nvPr/>
        </p:nvSpPr>
        <p:spPr>
          <a:xfrm>
            <a:off x="395467" y="874752"/>
            <a:ext cx="8469133" cy="2123658"/>
          </a:xfrm>
          <a:prstGeom prst="rect">
            <a:avLst/>
          </a:prstGeom>
        </p:spPr>
        <p:txBody>
          <a:bodyPr wrap="square">
            <a:spAutoFit/>
          </a:bodyPr>
          <a:lstStyle/>
          <a:p>
            <a:r>
              <a:rPr lang="en-US" sz="6600" b="1">
                <a:gradFill flip="none" rotWithShape="1">
                  <a:gsLst>
                    <a:gs pos="0">
                      <a:schemeClr val="accent1">
                        <a:lumMod val="20000"/>
                        <a:lumOff val="80000"/>
                      </a:schemeClr>
                    </a:gs>
                    <a:gs pos="100000">
                      <a:schemeClr val="accent1"/>
                    </a:gs>
                  </a:gsLst>
                  <a:lin ang="5400000" scaled="1"/>
                  <a:tileRect/>
                </a:gradFill>
                <a:latin typeface="Segoe UI" panose="020B0502040204020203" pitchFamily="34" charset="0"/>
                <a:cs typeface="Segoe UI" panose="020B0502040204020203" pitchFamily="34" charset="0"/>
              </a:rPr>
              <a:t>       Car Brand</a:t>
            </a:r>
          </a:p>
          <a:p>
            <a:r>
              <a:rPr lang="en-US" sz="6600" b="1">
                <a:gradFill flip="none" rotWithShape="1">
                  <a:gsLst>
                    <a:gs pos="0">
                      <a:schemeClr val="accent1">
                        <a:lumMod val="20000"/>
                        <a:lumOff val="80000"/>
                      </a:schemeClr>
                    </a:gs>
                    <a:gs pos="100000">
                      <a:schemeClr val="accent1"/>
                    </a:gs>
                  </a:gsLst>
                  <a:lin ang="5400000" scaled="1"/>
                  <a:tileRect/>
                </a:gradFill>
                <a:latin typeface="Segoe UI" panose="020B0502040204020203" pitchFamily="34" charset="0"/>
                <a:cs typeface="Segoe UI" panose="020B0502040204020203" pitchFamily="34" charset="0"/>
              </a:rPr>
              <a:t>         Analysis</a:t>
            </a:r>
          </a:p>
        </p:txBody>
      </p:sp>
    </p:spTree>
    <p:extLst>
      <p:ext uri="{BB962C8B-B14F-4D97-AF65-F5344CB8AC3E}">
        <p14:creationId xmlns:p14="http://schemas.microsoft.com/office/powerpoint/2010/main" val="361211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4" name="Rectangle 3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66DDBE2-256A-CF3B-8289-0AACD345100F}"/>
              </a:ext>
            </a:extLst>
          </p:cNvPr>
          <p:cNvSpPr txBox="1"/>
          <p:nvPr/>
        </p:nvSpPr>
        <p:spPr>
          <a:xfrm>
            <a:off x="737123" y="301645"/>
            <a:ext cx="3702579" cy="19641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nSpc>
                <a:spcPct val="90000"/>
              </a:lnSpc>
              <a:spcAft>
                <a:spcPts val="600"/>
              </a:spcAft>
              <a:buFont typeface="Arial"/>
              <a:buChar char="•"/>
            </a:pPr>
            <a:r>
              <a:rPr lang="en-US">
                <a:solidFill>
                  <a:srgbClr val="FFFFFF"/>
                </a:solidFill>
              </a:rPr>
              <a:t>In 2024, the automotive industry in the United States experienced a significant number of vehicle recalls</a:t>
            </a:r>
            <a:endParaRPr lang="en-US">
              <a:solidFill>
                <a:srgbClr val="FFFFFF"/>
              </a:solidFill>
              <a:ea typeface="Calibri"/>
              <a:cs typeface="Calibri"/>
            </a:endParaRPr>
          </a:p>
        </p:txBody>
      </p:sp>
      <p:pic>
        <p:nvPicPr>
          <p:cNvPr id="9" name="Picture 8" descr="Car repair">
            <a:extLst>
              <a:ext uri="{FF2B5EF4-FFF2-40B4-BE49-F238E27FC236}">
                <a16:creationId xmlns:a16="http://schemas.microsoft.com/office/drawing/2014/main" id="{8158D428-23A7-0AC6-B2DE-CF139549E8FE}"/>
              </a:ext>
            </a:extLst>
          </p:cNvPr>
          <p:cNvPicPr>
            <a:picLocks noChangeAspect="1"/>
          </p:cNvPicPr>
          <p:nvPr/>
        </p:nvPicPr>
        <p:blipFill>
          <a:blip r:embed="rId2"/>
          <a:srcRect l="15622" r="15622"/>
          <a:stretch/>
        </p:blipFill>
        <p:spPr>
          <a:xfrm>
            <a:off x="5323515" y="2269"/>
            <a:ext cx="6961080" cy="6873512"/>
          </a:xfrm>
          <a:prstGeom prst="rect">
            <a:avLst/>
          </a:prstGeom>
        </p:spPr>
      </p:pic>
      <p:sp>
        <p:nvSpPr>
          <p:cNvPr id="8" name="TextBox 7">
            <a:extLst>
              <a:ext uri="{FF2B5EF4-FFF2-40B4-BE49-F238E27FC236}">
                <a16:creationId xmlns:a16="http://schemas.microsoft.com/office/drawing/2014/main" id="{5BCCBC99-FDC4-943E-F061-6842DF39B887}"/>
              </a:ext>
            </a:extLst>
          </p:cNvPr>
          <p:cNvSpPr txBox="1"/>
          <p:nvPr/>
        </p:nvSpPr>
        <p:spPr>
          <a:xfrm>
            <a:off x="739967" y="1557051"/>
            <a:ext cx="36337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Total Recalls and Affected Vehicles as of August 8, 2024, there were 250 recalls affecting approximately 10.1 million vehicles. By the end of the year, this number increased to over 27 million vehicles recalled, a decrease from 33 million in 2023.</a:t>
            </a:r>
          </a:p>
        </p:txBody>
      </p:sp>
      <p:sp>
        <p:nvSpPr>
          <p:cNvPr id="10" name="TextBox 9">
            <a:extLst>
              <a:ext uri="{FF2B5EF4-FFF2-40B4-BE49-F238E27FC236}">
                <a16:creationId xmlns:a16="http://schemas.microsoft.com/office/drawing/2014/main" id="{D315E5DE-0DDE-1596-42C6-61EA387D7550}"/>
              </a:ext>
            </a:extLst>
          </p:cNvPr>
          <p:cNvSpPr txBox="1"/>
          <p:nvPr/>
        </p:nvSpPr>
        <p:spPr>
          <a:xfrm>
            <a:off x="739967" y="4035846"/>
            <a:ext cx="400095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Manufacturers with the Most Recalls: Chrysler led with 39 recalls, affecting over 2.6 million vehicles. Ford followed with 37 recalls, impacting approximately 3.6 million vehicles. Other manufacturers with significant recall numbers included BMW (19 recalls), Hyundai (17 recalls), and Kia America (15 recalls).</a:t>
            </a:r>
          </a:p>
        </p:txBody>
      </p:sp>
    </p:spTree>
    <p:extLst>
      <p:ext uri="{BB962C8B-B14F-4D97-AF65-F5344CB8AC3E}">
        <p14:creationId xmlns:p14="http://schemas.microsoft.com/office/powerpoint/2010/main" val="17981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3">
            <a:extLst>
              <a:ext uri="{FF2B5EF4-FFF2-40B4-BE49-F238E27FC236}">
                <a16:creationId xmlns:a16="http://schemas.microsoft.com/office/drawing/2014/main" id="{1A54A10D-24C7-748B-B70B-AE57E45FC440}"/>
              </a:ext>
            </a:extLst>
          </p:cNvPr>
          <p:cNvGraphicFramePr>
            <a:graphicFrameLocks noGrp="1"/>
          </p:cNvGraphicFramePr>
          <p:nvPr>
            <p:extLst>
              <p:ext uri="{D42A27DB-BD31-4B8C-83A1-F6EECF244321}">
                <p14:modId xmlns:p14="http://schemas.microsoft.com/office/powerpoint/2010/main" val="2074409120"/>
              </p:ext>
            </p:extLst>
          </p:nvPr>
        </p:nvGraphicFramePr>
        <p:xfrm>
          <a:off x="274320" y="193040"/>
          <a:ext cx="11658589" cy="4794919"/>
        </p:xfrm>
        <a:graphic>
          <a:graphicData uri="http://schemas.openxmlformats.org/drawingml/2006/table">
            <a:tbl>
              <a:tblPr firstRow="1" bandRow="1">
                <a:tableStyleId>{5C22544A-7EE6-4342-B048-85BDC9FD1C3A}</a:tableStyleId>
              </a:tblPr>
              <a:tblGrid>
                <a:gridCol w="641062">
                  <a:extLst>
                    <a:ext uri="{9D8B030D-6E8A-4147-A177-3AD203B41FA5}">
                      <a16:colId xmlns:a16="http://schemas.microsoft.com/office/drawing/2014/main" val="3436325112"/>
                    </a:ext>
                  </a:extLst>
                </a:gridCol>
                <a:gridCol w="726161">
                  <a:extLst>
                    <a:ext uri="{9D8B030D-6E8A-4147-A177-3AD203B41FA5}">
                      <a16:colId xmlns:a16="http://schemas.microsoft.com/office/drawing/2014/main" val="701252667"/>
                    </a:ext>
                  </a:extLst>
                </a:gridCol>
                <a:gridCol w="523547">
                  <a:extLst>
                    <a:ext uri="{9D8B030D-6E8A-4147-A177-3AD203B41FA5}">
                      <a16:colId xmlns:a16="http://schemas.microsoft.com/office/drawing/2014/main" val="1151196204"/>
                    </a:ext>
                  </a:extLst>
                </a:gridCol>
                <a:gridCol w="1700576">
                  <a:extLst>
                    <a:ext uri="{9D8B030D-6E8A-4147-A177-3AD203B41FA5}">
                      <a16:colId xmlns:a16="http://schemas.microsoft.com/office/drawing/2014/main" val="3862987637"/>
                    </a:ext>
                  </a:extLst>
                </a:gridCol>
                <a:gridCol w="1895918">
                  <a:extLst>
                    <a:ext uri="{9D8B030D-6E8A-4147-A177-3AD203B41FA5}">
                      <a16:colId xmlns:a16="http://schemas.microsoft.com/office/drawing/2014/main" val="1863835402"/>
                    </a:ext>
                  </a:extLst>
                </a:gridCol>
                <a:gridCol w="1821626">
                  <a:extLst>
                    <a:ext uri="{9D8B030D-6E8A-4147-A177-3AD203B41FA5}">
                      <a16:colId xmlns:a16="http://schemas.microsoft.com/office/drawing/2014/main" val="3460797862"/>
                    </a:ext>
                  </a:extLst>
                </a:gridCol>
                <a:gridCol w="2394348">
                  <a:extLst>
                    <a:ext uri="{9D8B030D-6E8A-4147-A177-3AD203B41FA5}">
                      <a16:colId xmlns:a16="http://schemas.microsoft.com/office/drawing/2014/main" val="163392027"/>
                    </a:ext>
                  </a:extLst>
                </a:gridCol>
                <a:gridCol w="1955351">
                  <a:extLst>
                    <a:ext uri="{9D8B030D-6E8A-4147-A177-3AD203B41FA5}">
                      <a16:colId xmlns:a16="http://schemas.microsoft.com/office/drawing/2014/main" val="435103283"/>
                    </a:ext>
                  </a:extLst>
                </a:gridCol>
              </a:tblGrid>
              <a:tr h="732847">
                <a:tc>
                  <a:txBody>
                    <a:bodyPr/>
                    <a:lstStyle/>
                    <a:p>
                      <a:r>
                        <a:rPr lang="en-US" sz="1100"/>
                        <a:t>Make</a:t>
                      </a:r>
                    </a:p>
                  </a:txBody>
                  <a:tcPr marL="56323" marR="56323" marT="28161" marB="28161" anchor="ctr"/>
                </a:tc>
                <a:tc>
                  <a:txBody>
                    <a:bodyPr/>
                    <a:lstStyle/>
                    <a:p>
                      <a:r>
                        <a:rPr lang="en-US" sz="1100"/>
                        <a:t>Model</a:t>
                      </a:r>
                    </a:p>
                  </a:txBody>
                  <a:tcPr marL="56323" marR="56323" marT="28161" marB="28161" anchor="ctr"/>
                </a:tc>
                <a:tc>
                  <a:txBody>
                    <a:bodyPr/>
                    <a:lstStyle/>
                    <a:p>
                      <a:r>
                        <a:rPr lang="en-US" sz="1100"/>
                        <a:t>Year</a:t>
                      </a:r>
                    </a:p>
                  </a:txBody>
                  <a:tcPr marL="56323" marR="56323" marT="28161" marB="28161" anchor="ctr"/>
                </a:tc>
                <a:tc>
                  <a:txBody>
                    <a:bodyPr/>
                    <a:lstStyle/>
                    <a:p>
                      <a:r>
                        <a:rPr lang="en-US" sz="1100" err="1"/>
                        <a:t>NHTSACampaignNumber</a:t>
                      </a:r>
                    </a:p>
                  </a:txBody>
                  <a:tcPr marL="56323" marR="56323" marT="28161" marB="28161" anchor="ctr"/>
                </a:tc>
                <a:tc>
                  <a:txBody>
                    <a:bodyPr/>
                    <a:lstStyle/>
                    <a:p>
                      <a:r>
                        <a:rPr lang="en-US" sz="1100"/>
                        <a:t>Component</a:t>
                      </a:r>
                    </a:p>
                  </a:txBody>
                  <a:tcPr marL="56323" marR="56323" marT="28161" marB="28161" anchor="ctr"/>
                </a:tc>
                <a:tc>
                  <a:txBody>
                    <a:bodyPr/>
                    <a:lstStyle/>
                    <a:p>
                      <a:r>
                        <a:rPr lang="en-US" sz="1100"/>
                        <a:t>Summary</a:t>
                      </a:r>
                    </a:p>
                  </a:txBody>
                  <a:tcPr marL="56323" marR="56323" marT="28161" marB="28161" anchor="ctr"/>
                </a:tc>
                <a:tc>
                  <a:txBody>
                    <a:bodyPr/>
                    <a:lstStyle/>
                    <a:p>
                      <a:r>
                        <a:rPr lang="en-US" sz="1100"/>
                        <a:t>Consequence</a:t>
                      </a:r>
                    </a:p>
                  </a:txBody>
                  <a:tcPr marL="56323" marR="56323" marT="28161" marB="28161" anchor="ctr"/>
                </a:tc>
                <a:tc>
                  <a:txBody>
                    <a:bodyPr/>
                    <a:lstStyle/>
                    <a:p>
                      <a:r>
                        <a:rPr lang="en-US" sz="1100"/>
                        <a:t>Remedy</a:t>
                      </a:r>
                    </a:p>
                  </a:txBody>
                  <a:tcPr marL="56323" marR="56323" marT="28161" marB="28161" anchor="ctr"/>
                </a:tc>
                <a:extLst>
                  <a:ext uri="{0D108BD9-81ED-4DB2-BD59-A6C34878D82A}">
                    <a16:rowId xmlns:a16="http://schemas.microsoft.com/office/drawing/2014/main" val="3371398023"/>
                  </a:ext>
                </a:extLst>
              </a:tr>
              <a:tr h="1015518">
                <a:tc>
                  <a:txBody>
                    <a:bodyPr/>
                    <a:lstStyle/>
                    <a:p>
                      <a:r>
                        <a:rPr lang="en-US" sz="1100"/>
                        <a:t>Toyota</a:t>
                      </a:r>
                    </a:p>
                  </a:txBody>
                  <a:tcPr marL="56323" marR="56323" marT="28161" marB="28161" anchor="ctr"/>
                </a:tc>
                <a:tc>
                  <a:txBody>
                    <a:bodyPr/>
                    <a:lstStyle/>
                    <a:p>
                      <a:r>
                        <a:rPr lang="en-US" sz="1100"/>
                        <a:t>Camry</a:t>
                      </a:r>
                    </a:p>
                  </a:txBody>
                  <a:tcPr marL="56323" marR="56323" marT="28161" marB="28161" anchor="ctr"/>
                </a:tc>
                <a:tc>
                  <a:txBody>
                    <a:bodyPr/>
                    <a:lstStyle/>
                    <a:p>
                      <a:r>
                        <a:rPr lang="en-US" sz="1100"/>
                        <a:t>2024</a:t>
                      </a:r>
                    </a:p>
                  </a:txBody>
                  <a:tcPr marL="56323" marR="56323" marT="28161" marB="28161" anchor="ctr"/>
                </a:tc>
                <a:tc>
                  <a:txBody>
                    <a:bodyPr/>
                    <a:lstStyle/>
                    <a:p>
                      <a:r>
                        <a:rPr lang="en-US" sz="1100"/>
                        <a:t>24V128000</a:t>
                      </a:r>
                    </a:p>
                  </a:txBody>
                  <a:tcPr marL="56323" marR="56323" marT="28161" marB="28161" anchor="ctr"/>
                </a:tc>
                <a:tc>
                  <a:txBody>
                    <a:bodyPr/>
                    <a:lstStyle/>
                    <a:p>
                      <a:r>
                        <a:rPr lang="en-US" sz="1100"/>
                        <a:t>SEATS</a:t>
                      </a:r>
                    </a:p>
                  </a:txBody>
                  <a:tcPr marL="56323" marR="56323" marT="28161" marB="28161" anchor="ctr"/>
                </a:tc>
                <a:tc>
                  <a:txBody>
                    <a:bodyPr/>
                    <a:lstStyle/>
                    <a:p>
                      <a:r>
                        <a:rPr lang="en-US" sz="1100"/>
                        <a:t>Insufficiently welded head restraint brackets.</a:t>
                      </a:r>
                    </a:p>
                  </a:txBody>
                  <a:tcPr marL="56323" marR="56323" marT="28161" marB="28161" anchor="ctr"/>
                </a:tc>
                <a:tc>
                  <a:txBody>
                    <a:bodyPr/>
                    <a:lstStyle/>
                    <a:p>
                      <a:r>
                        <a:rPr lang="en-US" sz="1100"/>
                        <a:t>May not properly restrain occupants during a crash, increasing injury risk.</a:t>
                      </a:r>
                    </a:p>
                  </a:txBody>
                  <a:tcPr marL="56323" marR="56323" marT="28161" marB="28161" anchor="ctr"/>
                </a:tc>
                <a:tc>
                  <a:txBody>
                    <a:bodyPr/>
                    <a:lstStyle/>
                    <a:p>
                      <a:r>
                        <a:rPr lang="en-US" sz="1100"/>
                        <a:t>Dealers will replace the rear seat-back frame.</a:t>
                      </a:r>
                    </a:p>
                  </a:txBody>
                  <a:tcPr marL="56323" marR="56323" marT="28161" marB="28161" anchor="ctr"/>
                </a:tc>
                <a:extLst>
                  <a:ext uri="{0D108BD9-81ED-4DB2-BD59-A6C34878D82A}">
                    <a16:rowId xmlns:a16="http://schemas.microsoft.com/office/drawing/2014/main" val="2274882764"/>
                  </a:ext>
                </a:extLst>
              </a:tr>
              <a:tr h="1015518">
                <a:tc>
                  <a:txBody>
                    <a:bodyPr/>
                    <a:lstStyle/>
                    <a:p>
                      <a:r>
                        <a:rPr lang="en-US" sz="1100"/>
                        <a:t>Ford</a:t>
                      </a:r>
                    </a:p>
                  </a:txBody>
                  <a:tcPr marL="56323" marR="56323" marT="28161" marB="28161" anchor="ctr"/>
                </a:tc>
                <a:tc>
                  <a:txBody>
                    <a:bodyPr/>
                    <a:lstStyle/>
                    <a:p>
                      <a:r>
                        <a:rPr lang="en-US" sz="1100"/>
                        <a:t>F-150</a:t>
                      </a:r>
                    </a:p>
                  </a:txBody>
                  <a:tcPr marL="56323" marR="56323" marT="28161" marB="28161" anchor="ctr"/>
                </a:tc>
                <a:tc>
                  <a:txBody>
                    <a:bodyPr/>
                    <a:lstStyle/>
                    <a:p>
                      <a:r>
                        <a:rPr lang="en-US" sz="1100"/>
                        <a:t>2024</a:t>
                      </a:r>
                    </a:p>
                  </a:txBody>
                  <a:tcPr marL="56323" marR="56323" marT="28161" marB="28161" anchor="ctr"/>
                </a:tc>
                <a:tc>
                  <a:txBody>
                    <a:bodyPr/>
                    <a:lstStyle/>
                    <a:p>
                      <a:r>
                        <a:rPr lang="en-US" sz="1100"/>
                        <a:t>24V329000</a:t>
                      </a:r>
                    </a:p>
                  </a:txBody>
                  <a:tcPr marL="56323" marR="56323" marT="28161" marB="28161" anchor="ctr"/>
                </a:tc>
                <a:tc>
                  <a:txBody>
                    <a:bodyPr/>
                    <a:lstStyle/>
                    <a:p>
                      <a:r>
                        <a:rPr lang="en-US" sz="1100"/>
                        <a:t>STEERING: COLUMN</a:t>
                      </a:r>
                    </a:p>
                  </a:txBody>
                  <a:tcPr marL="56323" marR="56323" marT="28161" marB="28161" anchor="ctr"/>
                </a:tc>
                <a:tc>
                  <a:txBody>
                    <a:bodyPr/>
                    <a:lstStyle/>
                    <a:p>
                      <a:r>
                        <a:rPr lang="en-US" sz="1100"/>
                        <a:t>Incorrect fastener in the steering column lower shaft.</a:t>
                      </a:r>
                    </a:p>
                  </a:txBody>
                  <a:tcPr marL="56323" marR="56323" marT="28161" marB="28161" anchor="ctr"/>
                </a:tc>
                <a:tc>
                  <a:txBody>
                    <a:bodyPr/>
                    <a:lstStyle/>
                    <a:p>
                      <a:r>
                        <a:rPr lang="en-US" sz="1100"/>
                        <a:t>Loss of steering control increases crash risk.</a:t>
                      </a:r>
                    </a:p>
                  </a:txBody>
                  <a:tcPr marL="56323" marR="56323" marT="28161" marB="28161" anchor="ctr"/>
                </a:tc>
                <a:tc>
                  <a:txBody>
                    <a:bodyPr/>
                    <a:lstStyle/>
                    <a:p>
                      <a:r>
                        <a:rPr lang="en-US" sz="1100"/>
                        <a:t>Dealers will replace the lower steering shaft fastener.</a:t>
                      </a:r>
                    </a:p>
                  </a:txBody>
                  <a:tcPr marL="56323" marR="56323" marT="28161" marB="28161" anchor="ctr"/>
                </a:tc>
                <a:extLst>
                  <a:ext uri="{0D108BD9-81ED-4DB2-BD59-A6C34878D82A}">
                    <a16:rowId xmlns:a16="http://schemas.microsoft.com/office/drawing/2014/main" val="3661145344"/>
                  </a:ext>
                </a:extLst>
              </a:tr>
              <a:tr h="1015518">
                <a:tc>
                  <a:txBody>
                    <a:bodyPr/>
                    <a:lstStyle/>
                    <a:p>
                      <a:r>
                        <a:rPr lang="en-US" sz="1100"/>
                        <a:t>Honda</a:t>
                      </a:r>
                    </a:p>
                  </a:txBody>
                  <a:tcPr marL="56323" marR="56323" marT="28161" marB="28161" anchor="ctr"/>
                </a:tc>
                <a:tc>
                  <a:txBody>
                    <a:bodyPr/>
                    <a:lstStyle/>
                    <a:p>
                      <a:r>
                        <a:rPr lang="en-US" sz="1100"/>
                        <a:t>Civic</a:t>
                      </a:r>
                    </a:p>
                  </a:txBody>
                  <a:tcPr marL="56323" marR="56323" marT="28161" marB="28161" anchor="ctr"/>
                </a:tc>
                <a:tc>
                  <a:txBody>
                    <a:bodyPr/>
                    <a:lstStyle/>
                    <a:p>
                      <a:r>
                        <a:rPr lang="en-US" sz="1100"/>
                        <a:t>2024</a:t>
                      </a:r>
                    </a:p>
                  </a:txBody>
                  <a:tcPr marL="56323" marR="56323" marT="28161" marB="28161" anchor="ctr"/>
                </a:tc>
                <a:tc>
                  <a:txBody>
                    <a:bodyPr/>
                    <a:lstStyle/>
                    <a:p>
                      <a:r>
                        <a:rPr lang="en-US" sz="1100"/>
                        <a:t>23V704000</a:t>
                      </a:r>
                    </a:p>
                  </a:txBody>
                  <a:tcPr marL="56323" marR="56323" marT="28161" marB="28161" anchor="ctr"/>
                </a:tc>
                <a:tc>
                  <a:txBody>
                    <a:bodyPr/>
                    <a:lstStyle/>
                    <a:p>
                      <a:r>
                        <a:rPr lang="en-US" sz="1100"/>
                        <a:t>STEERING: RACK AND PINION</a:t>
                      </a:r>
                    </a:p>
                  </a:txBody>
                  <a:tcPr marL="56323" marR="56323" marT="28161" marB="28161" anchor="ctr"/>
                </a:tc>
                <a:tc>
                  <a:txBody>
                    <a:bodyPr/>
                    <a:lstStyle/>
                    <a:p>
                      <a:r>
                        <a:rPr lang="en-US" sz="1100"/>
                        <a:t>Incorrectly assembled power steering rack may cause tire damage.</a:t>
                      </a:r>
                    </a:p>
                  </a:txBody>
                  <a:tcPr marL="56323" marR="56323" marT="28161" marB="28161" anchor="ctr"/>
                </a:tc>
                <a:tc>
                  <a:txBody>
                    <a:bodyPr/>
                    <a:lstStyle/>
                    <a:p>
                      <a:r>
                        <a:rPr lang="en-US" sz="1100"/>
                        <a:t>A damaged tire can fail, increasing crash risk.</a:t>
                      </a:r>
                    </a:p>
                  </a:txBody>
                  <a:tcPr marL="56323" marR="56323" marT="28161" marB="28161" anchor="ctr"/>
                </a:tc>
                <a:tc>
                  <a:txBody>
                    <a:bodyPr/>
                    <a:lstStyle/>
                    <a:p>
                      <a:r>
                        <a:rPr lang="en-US" sz="1100"/>
                        <a:t>Dealers will inspect and replace the power steering rack as necessary.</a:t>
                      </a:r>
                    </a:p>
                  </a:txBody>
                  <a:tcPr marL="56323" marR="56323" marT="28161" marB="28161" anchor="ctr"/>
                </a:tc>
                <a:extLst>
                  <a:ext uri="{0D108BD9-81ED-4DB2-BD59-A6C34878D82A}">
                    <a16:rowId xmlns:a16="http://schemas.microsoft.com/office/drawing/2014/main" val="385770613"/>
                  </a:ext>
                </a:extLst>
              </a:tr>
              <a:tr h="1015518">
                <a:tc>
                  <a:txBody>
                    <a:bodyPr/>
                    <a:lstStyle/>
                    <a:p>
                      <a:r>
                        <a:rPr lang="en-US" sz="1100"/>
                        <a:t>Tesla</a:t>
                      </a:r>
                    </a:p>
                  </a:txBody>
                  <a:tcPr marL="56323" marR="56323" marT="28161" marB="28161" anchor="ctr"/>
                </a:tc>
                <a:tc>
                  <a:txBody>
                    <a:bodyPr/>
                    <a:lstStyle/>
                    <a:p>
                      <a:r>
                        <a:rPr lang="en-US" sz="1100"/>
                        <a:t>Model S</a:t>
                      </a:r>
                    </a:p>
                  </a:txBody>
                  <a:tcPr marL="56323" marR="56323" marT="28161" marB="28161" anchor="ctr"/>
                </a:tc>
                <a:tc>
                  <a:txBody>
                    <a:bodyPr/>
                    <a:lstStyle/>
                    <a:p>
                      <a:r>
                        <a:rPr lang="en-US" sz="1100"/>
                        <a:t>2024</a:t>
                      </a:r>
                    </a:p>
                  </a:txBody>
                  <a:tcPr marL="56323" marR="56323" marT="28161" marB="28161" anchor="ctr"/>
                </a:tc>
                <a:tc>
                  <a:txBody>
                    <a:bodyPr/>
                    <a:lstStyle/>
                    <a:p>
                      <a:r>
                        <a:rPr lang="en-US" sz="1100"/>
                        <a:t>24V376000</a:t>
                      </a:r>
                    </a:p>
                  </a:txBody>
                  <a:tcPr marL="56323" marR="56323" marT="28161" marB="28161" anchor="ctr"/>
                </a:tc>
                <a:tc>
                  <a:txBody>
                    <a:bodyPr/>
                    <a:lstStyle/>
                    <a:p>
                      <a:r>
                        <a:rPr lang="en-US" sz="1100"/>
                        <a:t>SEAT BELTS: FRONT: WARNING LIGHT/DEVICES</a:t>
                      </a:r>
                    </a:p>
                  </a:txBody>
                  <a:tcPr marL="56323" marR="56323" marT="28161" marB="28161" anchor="ctr"/>
                </a:tc>
                <a:tc>
                  <a:txBody>
                    <a:bodyPr/>
                    <a:lstStyle/>
                    <a:p>
                      <a:r>
                        <a:rPr lang="en-US" sz="1100"/>
                        <a:t>Seat belt warning light may not activate for unbelted drivers.</a:t>
                      </a:r>
                    </a:p>
                  </a:txBody>
                  <a:tcPr marL="56323" marR="56323" marT="28161" marB="28161" anchor="ctr"/>
                </a:tc>
                <a:tc>
                  <a:txBody>
                    <a:bodyPr/>
                    <a:lstStyle/>
                    <a:p>
                      <a:r>
                        <a:rPr lang="en-US" sz="1100"/>
                        <a:t>Increases the risk of injury during a crash.</a:t>
                      </a:r>
                    </a:p>
                  </a:txBody>
                  <a:tcPr marL="56323" marR="56323" marT="28161" marB="28161" anchor="ctr"/>
                </a:tc>
                <a:tc>
                  <a:txBody>
                    <a:bodyPr/>
                    <a:lstStyle/>
                    <a:p>
                      <a:r>
                        <a:rPr lang="en-US" sz="1100"/>
                        <a:t>Tesla will release an over-the-air software update.</a:t>
                      </a:r>
                    </a:p>
                  </a:txBody>
                  <a:tcPr marL="56323" marR="56323" marT="28161" marB="28161" anchor="ctr"/>
                </a:tc>
                <a:extLst>
                  <a:ext uri="{0D108BD9-81ED-4DB2-BD59-A6C34878D82A}">
                    <a16:rowId xmlns:a16="http://schemas.microsoft.com/office/drawing/2014/main" val="2509632019"/>
                  </a:ext>
                </a:extLst>
              </a:tr>
            </a:tbl>
          </a:graphicData>
        </a:graphic>
      </p:graphicFrame>
    </p:spTree>
    <p:extLst>
      <p:ext uri="{BB962C8B-B14F-4D97-AF65-F5344CB8AC3E}">
        <p14:creationId xmlns:p14="http://schemas.microsoft.com/office/powerpoint/2010/main" val="145907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robot in a factory&#10;&#10;Description automatically generated">
            <a:extLst>
              <a:ext uri="{FF2B5EF4-FFF2-40B4-BE49-F238E27FC236}">
                <a16:creationId xmlns:a16="http://schemas.microsoft.com/office/drawing/2014/main" id="{976BD825-91FD-6BF6-CFB2-E52BA260D8B2}"/>
              </a:ext>
            </a:extLst>
          </p:cNvPr>
          <p:cNvPicPr>
            <a:picLocks noGrp="1" noChangeAspect="1"/>
          </p:cNvPicPr>
          <p:nvPr>
            <p:ph type="pic" idx="14"/>
          </p:nvPr>
        </p:nvPicPr>
        <p:blipFill>
          <a:blip r:embed="rId2"/>
          <a:srcRect r="5882" b="-1"/>
          <a:stretch/>
        </p:blipFill>
        <p:spPr>
          <a:xfrm>
            <a:off x="2522356" y="10"/>
            <a:ext cx="9669642" cy="6857990"/>
          </a:xfrm>
          <a:prstGeom prst="rect">
            <a:avLst/>
          </a:prstGeom>
        </p:spPr>
      </p:pic>
      <p:sp>
        <p:nvSpPr>
          <p:cNvPr id="114" name="Rectangle 1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extBox 4">
            <a:extLst>
              <a:ext uri="{FF2B5EF4-FFF2-40B4-BE49-F238E27FC236}">
                <a16:creationId xmlns:a16="http://schemas.microsoft.com/office/drawing/2014/main" id="{0A7A1B50-C525-8173-5F91-A669D6178915}"/>
              </a:ext>
            </a:extLst>
          </p:cNvPr>
          <p:cNvGraphicFramePr/>
          <p:nvPr>
            <p:extLst>
              <p:ext uri="{D42A27DB-BD31-4B8C-83A1-F6EECF244321}">
                <p14:modId xmlns:p14="http://schemas.microsoft.com/office/powerpoint/2010/main" val="23985918"/>
              </p:ext>
            </p:extLst>
          </p:nvPr>
        </p:nvGraphicFramePr>
        <p:xfrm>
          <a:off x="196516" y="1711590"/>
          <a:ext cx="3910635" cy="3742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69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Isosceles Triangle 1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descr="A graph of a number of recall&#10;&#10;Description automatically generated">
            <a:extLst>
              <a:ext uri="{FF2B5EF4-FFF2-40B4-BE49-F238E27FC236}">
                <a16:creationId xmlns:a16="http://schemas.microsoft.com/office/drawing/2014/main" id="{1BEB9B69-5E7F-8EA3-467E-306355784C05}"/>
              </a:ext>
            </a:extLst>
          </p:cNvPr>
          <p:cNvPicPr>
            <a:picLocks noGrp="1" noChangeAspect="1"/>
          </p:cNvPicPr>
          <p:nvPr>
            <p:ph type="pic" sz="quarter" idx="13"/>
          </p:nvPr>
        </p:nvPicPr>
        <p:blipFill>
          <a:blip r:embed="rId2"/>
          <a:srcRect l="-1042" t="-1393" r="-1812" b="-774"/>
          <a:stretch/>
        </p:blipFill>
        <p:spPr>
          <a:xfrm>
            <a:off x="1598609" y="436516"/>
            <a:ext cx="8444827" cy="5685886"/>
          </a:xfrm>
          <a:prstGeom prst="rect">
            <a:avLst/>
          </a:prstGeom>
          <a:ln>
            <a:noFill/>
          </a:ln>
        </p:spPr>
      </p:pic>
      <p:sp>
        <p:nvSpPr>
          <p:cNvPr id="124" name="Isosceles Triangle 1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15998-440E-6A61-701E-D1C7381E733C}"/>
              </a:ext>
            </a:extLst>
          </p:cNvPr>
          <p:cNvSpPr>
            <a:spLocks noGrp="1"/>
          </p:cNvSpPr>
          <p:nvPr>
            <p:ph type="title" idx="4294967295"/>
          </p:nvPr>
        </p:nvSpPr>
        <p:spPr>
          <a:xfrm>
            <a:off x="2295525" y="295275"/>
            <a:ext cx="9896475" cy="1033463"/>
          </a:xfrm>
        </p:spPr>
        <p:txBody>
          <a:bodyPr>
            <a:normAutofit/>
          </a:bodyPr>
          <a:lstStyle/>
          <a:p>
            <a:r>
              <a:rPr lang="en-US" sz="4000">
                <a:solidFill>
                  <a:srgbClr val="FFFFFF"/>
                </a:solidFill>
                <a:ea typeface="Calibri Light"/>
                <a:cs typeface="Calibri Light"/>
              </a:rPr>
              <a:t>Conclusion?</a:t>
            </a:r>
            <a:endParaRPr lang="en-US" sz="4000">
              <a:solidFill>
                <a:srgbClr val="FFFFFF"/>
              </a:solidFill>
            </a:endParaRPr>
          </a:p>
        </p:txBody>
      </p:sp>
      <p:pic>
        <p:nvPicPr>
          <p:cNvPr id="2" name="The Unity of Brands.video">
            <a:hlinkClick r:id="" action="ppaction://media"/>
            <a:extLst>
              <a:ext uri="{FF2B5EF4-FFF2-40B4-BE49-F238E27FC236}">
                <a16:creationId xmlns:a16="http://schemas.microsoft.com/office/drawing/2014/main" id="{F2780CC8-05EC-2562-3E11-C67CD9C1DA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20" y="0"/>
            <a:ext cx="12200020" cy="6849978"/>
          </a:xfrm>
          <a:prstGeom prst="rect">
            <a:avLst/>
          </a:prstGeom>
        </p:spPr>
      </p:pic>
    </p:spTree>
    <p:extLst>
      <p:ext uri="{BB962C8B-B14F-4D97-AF65-F5344CB8AC3E}">
        <p14:creationId xmlns:p14="http://schemas.microsoft.com/office/powerpoint/2010/main" val="11775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3A10FF-ED7F-46D3-92EB-86F120AF7B6B}"/>
              </a:ext>
            </a:extLst>
          </p:cNvPr>
          <p:cNvSpPr/>
          <p:nvPr/>
        </p:nvSpPr>
        <p:spPr>
          <a:xfrm>
            <a:off x="5732206" y="0"/>
            <a:ext cx="687766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Segoe UI" panose="020B0502040204020203" pitchFamily="34" charset="0"/>
              <a:ea typeface="맑은 고딕" panose="020B0503020000020004" pitchFamily="34" charset="-127"/>
              <a:cs typeface="Segoe UI" panose="020B0502040204020203" pitchFamily="34" charset="0"/>
            </a:endParaRPr>
          </a:p>
        </p:txBody>
      </p:sp>
      <p:sp>
        <p:nvSpPr>
          <p:cNvPr id="6" name="Rectangle 5">
            <a:extLst>
              <a:ext uri="{FF2B5EF4-FFF2-40B4-BE49-F238E27FC236}">
                <a16:creationId xmlns:a16="http://schemas.microsoft.com/office/drawing/2014/main" id="{AD97AED9-919A-4C7C-84D7-0100ABA90E7A}"/>
              </a:ext>
            </a:extLst>
          </p:cNvPr>
          <p:cNvSpPr/>
          <p:nvPr/>
        </p:nvSpPr>
        <p:spPr>
          <a:xfrm>
            <a:off x="-914400" y="0"/>
            <a:ext cx="66098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Segoe UI" panose="020B0502040204020203" pitchFamily="34" charset="0"/>
              <a:ea typeface="맑은 고딕" panose="020B0503020000020004" pitchFamily="34" charset="-127"/>
              <a:cs typeface="Segoe UI" panose="020B0502040204020203" pitchFamily="34" charset="0"/>
            </a:endParaRPr>
          </a:p>
        </p:txBody>
      </p:sp>
      <p:grpSp>
        <p:nvGrpSpPr>
          <p:cNvPr id="3" name="Group 2">
            <a:extLst>
              <a:ext uri="{FF2B5EF4-FFF2-40B4-BE49-F238E27FC236}">
                <a16:creationId xmlns:a16="http://schemas.microsoft.com/office/drawing/2014/main" id="{35CB1E6F-2C11-4CB8-8C6F-D04DC5D4BBFF}"/>
              </a:ext>
            </a:extLst>
          </p:cNvPr>
          <p:cNvGrpSpPr/>
          <p:nvPr/>
        </p:nvGrpSpPr>
        <p:grpSpPr>
          <a:xfrm>
            <a:off x="4970933" y="1951389"/>
            <a:ext cx="1525606" cy="3276940"/>
            <a:chOff x="4929203" y="1548735"/>
            <a:chExt cx="2319196" cy="4442491"/>
          </a:xfrm>
        </p:grpSpPr>
        <p:sp>
          <p:nvSpPr>
            <p:cNvPr id="4" name="Freeform: Shape 3">
              <a:extLst>
                <a:ext uri="{FF2B5EF4-FFF2-40B4-BE49-F238E27FC236}">
                  <a16:creationId xmlns:a16="http://schemas.microsoft.com/office/drawing/2014/main" id="{8B0E01D7-FD9C-4E4E-82EE-88E67B6465E8}"/>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tx1">
                <a:lumMod val="95000"/>
                <a:lumOff val="5000"/>
              </a:schemeClr>
            </a:solidFill>
            <a:ln w="7536"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5" name="Freeform: Shape 4">
              <a:extLst>
                <a:ext uri="{FF2B5EF4-FFF2-40B4-BE49-F238E27FC236}">
                  <a16:creationId xmlns:a16="http://schemas.microsoft.com/office/drawing/2014/main" id="{4CFF4C4C-8599-4D62-8C99-EDAED83A1C0C}"/>
                </a:ext>
              </a:extLst>
            </p:cNvPr>
            <p:cNvSpPr/>
            <p:nvPr/>
          </p:nvSpPr>
          <p:spPr>
            <a:xfrm>
              <a:off x="6090490" y="1548735"/>
              <a:ext cx="1157909" cy="4438652"/>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62" name="TextBox 61">
            <a:extLst>
              <a:ext uri="{FF2B5EF4-FFF2-40B4-BE49-F238E27FC236}">
                <a16:creationId xmlns:a16="http://schemas.microsoft.com/office/drawing/2014/main" id="{FF72BA0B-343F-447B-ADC1-14AB634876A0}"/>
              </a:ext>
            </a:extLst>
          </p:cNvPr>
          <p:cNvSpPr txBox="1"/>
          <p:nvPr/>
        </p:nvSpPr>
        <p:spPr>
          <a:xfrm>
            <a:off x="517698" y="5020580"/>
            <a:ext cx="22625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2" name="TextBox 1">
            <a:extLst>
              <a:ext uri="{FF2B5EF4-FFF2-40B4-BE49-F238E27FC236}">
                <a16:creationId xmlns:a16="http://schemas.microsoft.com/office/drawing/2014/main" id="{A83542EF-970D-8001-8A24-D147576684D3}"/>
              </a:ext>
            </a:extLst>
          </p:cNvPr>
          <p:cNvSpPr txBox="1"/>
          <p:nvPr/>
        </p:nvSpPr>
        <p:spPr>
          <a:xfrm>
            <a:off x="-293863" y="1294301"/>
            <a:ext cx="5705718" cy="3231654"/>
          </a:xfrm>
          <a:prstGeom prst="rect">
            <a:avLst/>
          </a:prstGeom>
          <a:noFill/>
        </p:spPr>
        <p:txBody>
          <a:bodyPr wrap="square" lIns="91440" tIns="45720" rIns="91440" bIns="45720" rtlCol="0" anchor="t">
            <a:spAutoFit/>
          </a:bodyPr>
          <a:lstStyle/>
          <a:p>
            <a:r>
              <a:rPr lang="en-US" sz="2800" b="1">
                <a:latin typeface="Arial"/>
                <a:cs typeface="Arial"/>
              </a:rPr>
              <a:t>           Project Overview</a:t>
            </a:r>
          </a:p>
          <a:p>
            <a:pPr lvl="1"/>
            <a:endParaRPr lang="en-US" sz="2400">
              <a:latin typeface="Arial" panose="020B0604020202020204" pitchFamily="34" charset="0"/>
              <a:cs typeface="Arial" panose="020B0604020202020204" pitchFamily="34" charset="0"/>
            </a:endParaRPr>
          </a:p>
          <a:p>
            <a:pPr lvl="1"/>
            <a:r>
              <a:rPr lang="en-US" sz="2400">
                <a:latin typeface="Arial"/>
                <a:cs typeface="Arial"/>
              </a:rPr>
              <a:t>Project Title: </a:t>
            </a:r>
            <a:r>
              <a:rPr lang="en-US" sz="2000">
                <a:latin typeface="Arial"/>
                <a:cs typeface="Arial"/>
              </a:rPr>
              <a:t>Popular Vehicles of 2024</a:t>
            </a:r>
          </a:p>
          <a:p>
            <a:pPr lvl="1"/>
            <a:endParaRPr lang="en-US" sz="2000">
              <a:latin typeface="Arial" panose="020B0604020202020204" pitchFamily="34" charset="0"/>
              <a:cs typeface="Arial" panose="020B0604020202020204" pitchFamily="34" charset="0"/>
            </a:endParaRPr>
          </a:p>
          <a:p>
            <a:pPr lvl="1"/>
            <a:r>
              <a:rPr lang="en-US" sz="2400">
                <a:latin typeface="Arial"/>
                <a:cs typeface="Arial"/>
              </a:rPr>
              <a:t>Key Brands Analyzed: </a:t>
            </a:r>
          </a:p>
          <a:p>
            <a:pPr marL="914400" lvl="1" indent="-457200">
              <a:buFont typeface="Arial" panose="020B0604020202020204" pitchFamily="34" charset="0"/>
              <a:buChar char="•"/>
            </a:pPr>
            <a:r>
              <a:rPr lang="en-US" sz="2000">
                <a:latin typeface="Arial"/>
                <a:cs typeface="Arial"/>
              </a:rPr>
              <a:t>Toyota, Ford, Honda, Tesla</a:t>
            </a:r>
          </a:p>
          <a:p>
            <a:pPr lvl="1"/>
            <a:endParaRPr lang="en-US" sz="2000">
              <a:latin typeface="Arial" panose="020B0604020202020204" pitchFamily="34" charset="0"/>
              <a:cs typeface="Arial" panose="020B0604020202020204" pitchFamily="34" charset="0"/>
            </a:endParaRPr>
          </a:p>
          <a:p>
            <a:pPr lvl="1"/>
            <a:r>
              <a:rPr lang="en-US" sz="2400">
                <a:latin typeface="Arial"/>
                <a:cs typeface="Arial"/>
              </a:rPr>
              <a:t>Data Formats:</a:t>
            </a:r>
          </a:p>
          <a:p>
            <a:pPr marL="914400" lvl="1" indent="-457200">
              <a:buFont typeface="Arial" panose="020B0604020202020204" pitchFamily="34" charset="0"/>
              <a:buChar char="•"/>
            </a:pPr>
            <a:r>
              <a:rPr lang="en-US" sz="2000">
                <a:latin typeface="Arial"/>
                <a:cs typeface="Arial"/>
              </a:rPr>
              <a:t>CSV files, visualizations (graphs)</a:t>
            </a:r>
            <a:endParaRPr lang="en-US" sz="20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CF69361-9CF7-0C42-57E3-E111F5A079F6}"/>
              </a:ext>
            </a:extLst>
          </p:cNvPr>
          <p:cNvSpPr txBox="1"/>
          <p:nvPr/>
        </p:nvSpPr>
        <p:spPr>
          <a:xfrm>
            <a:off x="5993348" y="1294301"/>
            <a:ext cx="6137288" cy="3477875"/>
          </a:xfrm>
          <a:prstGeom prst="rect">
            <a:avLst/>
          </a:prstGeom>
          <a:noFill/>
        </p:spPr>
        <p:txBody>
          <a:bodyPr wrap="square" lIns="91440" tIns="45720" rIns="91440" bIns="45720" rtlCol="0" anchor="t">
            <a:spAutoFit/>
          </a:bodyPr>
          <a:lstStyle/>
          <a:p>
            <a:r>
              <a:rPr lang="en-US" sz="2800" b="1">
                <a:solidFill>
                  <a:schemeClr val="bg1"/>
                </a:solidFill>
                <a:latin typeface="Arial"/>
                <a:cs typeface="Arial"/>
              </a:rPr>
              <a:t>               Data Overview</a:t>
            </a:r>
            <a:endParaRPr lang="en-US" sz="2400">
              <a:solidFill>
                <a:schemeClr val="bg1"/>
              </a:solidFill>
              <a:latin typeface="Arial"/>
              <a:cs typeface="Arial"/>
            </a:endParaRPr>
          </a:p>
          <a:p>
            <a:r>
              <a:rPr lang="en-US" sz="2400">
                <a:solidFill>
                  <a:schemeClr val="bg1"/>
                </a:solidFill>
                <a:latin typeface="Arial"/>
                <a:cs typeface="Arial"/>
              </a:rPr>
              <a:t>               </a:t>
            </a:r>
          </a:p>
          <a:p>
            <a:r>
              <a:rPr lang="en-US" sz="2400">
                <a:solidFill>
                  <a:schemeClr val="bg1"/>
                </a:solidFill>
                <a:latin typeface="Arial"/>
                <a:cs typeface="Arial"/>
              </a:rPr>
              <a:t>     Data Sources:</a:t>
            </a:r>
          </a:p>
          <a:p>
            <a:endParaRPr lang="en-US" sz="240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b="0" i="0">
                <a:solidFill>
                  <a:schemeClr val="bg1"/>
                </a:solidFill>
                <a:effectLst/>
                <a:latin typeface="Arial"/>
                <a:cs typeface="Arial"/>
              </a:rPr>
              <a:t>National Highway Traffic Safety Administration (NHTSA) </a:t>
            </a:r>
          </a:p>
          <a:p>
            <a:pPr lvl="1"/>
            <a:endParaRPr lang="en-US" sz="2000" b="0" i="0">
              <a:solidFill>
                <a:schemeClr val="bg1"/>
              </a:solidFill>
              <a:effectLst/>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b="0" i="0">
                <a:solidFill>
                  <a:schemeClr val="bg1"/>
                </a:solidFill>
                <a:effectLst/>
                <a:latin typeface="Arial"/>
                <a:cs typeface="Arial"/>
              </a:rPr>
              <a:t>Insurance Institute for Highway Safety (IIHS)</a:t>
            </a:r>
          </a:p>
          <a:p>
            <a:pPr marL="914400" lvl="1" indent="-457200">
              <a:buFont typeface="Arial" panose="020B0604020202020204" pitchFamily="34" charset="0"/>
              <a:buChar char="•"/>
            </a:pPr>
            <a:endParaRPr lang="en-US" sz="200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solidFill>
                  <a:schemeClr val="bg1"/>
                </a:solidFill>
                <a:ea typeface="+mn-lt"/>
                <a:cs typeface="+mn-lt"/>
              </a:rPr>
              <a:t>  </a:t>
            </a:r>
            <a:r>
              <a:rPr lang="en-US" sz="2000">
                <a:solidFill>
                  <a:schemeClr val="bg1"/>
                </a:solidFill>
                <a:latin typeface="Arial" panose="020B0604020202020204" pitchFamily="34" charset="0"/>
                <a:ea typeface="+mn-lt"/>
                <a:cs typeface="Arial" panose="020B0604020202020204" pitchFamily="34" charset="0"/>
              </a:rPr>
              <a:t>U.S News Rating</a:t>
            </a: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901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C255B8-44A1-E1DD-ACA0-35DA66219562}"/>
              </a:ext>
            </a:extLst>
          </p:cNvPr>
          <p:cNvSpPr txBox="1"/>
          <p:nvPr/>
        </p:nvSpPr>
        <p:spPr>
          <a:xfrm>
            <a:off x="912603" y="2290762"/>
            <a:ext cx="10367715" cy="889912"/>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7200" dirty="0">
                <a:ea typeface="+mn-lt"/>
                <a:cs typeface="+mn-lt"/>
              </a:rPr>
              <a:t>What vehicle had the ‏best rating according to US News in 2024</a:t>
            </a:r>
            <a:endParaRPr lang="en-US" dirty="0"/>
          </a:p>
        </p:txBody>
      </p:sp>
      <p:pic>
        <p:nvPicPr>
          <p:cNvPr id="3" name="Picture 2" descr="A cartoon character in a car&#10;&#10;Description automatically generated">
            <a:extLst>
              <a:ext uri="{FF2B5EF4-FFF2-40B4-BE49-F238E27FC236}">
                <a16:creationId xmlns:a16="http://schemas.microsoft.com/office/drawing/2014/main" id="{56C206D8-6FD8-DDAA-D536-8A27FB543A02}"/>
              </a:ext>
            </a:extLst>
          </p:cNvPr>
          <p:cNvPicPr>
            <a:picLocks noChangeAspect="1"/>
          </p:cNvPicPr>
          <p:nvPr/>
        </p:nvPicPr>
        <p:blipFill>
          <a:blip r:embed="rId2"/>
          <a:stretch>
            <a:fillRect/>
          </a:stretch>
        </p:blipFill>
        <p:spPr>
          <a:xfrm>
            <a:off x="3860095" y="3263588"/>
            <a:ext cx="4477455" cy="3593747"/>
          </a:xfrm>
          <a:prstGeom prst="rect">
            <a:avLst/>
          </a:prstGeom>
        </p:spPr>
      </p:pic>
    </p:spTree>
    <p:extLst>
      <p:ext uri="{BB962C8B-B14F-4D97-AF65-F5344CB8AC3E}">
        <p14:creationId xmlns:p14="http://schemas.microsoft.com/office/powerpoint/2010/main" val="107494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647CB7E3-4821-622B-9B40-010FA0D7D76B}"/>
              </a:ext>
            </a:extLst>
          </p:cNvPr>
          <p:cNvPicPr>
            <a:picLocks noChangeAspect="1"/>
          </p:cNvPicPr>
          <p:nvPr/>
        </p:nvPicPr>
        <p:blipFill>
          <a:blip r:embed="rId2"/>
          <a:stretch>
            <a:fillRect/>
          </a:stretch>
        </p:blipFill>
        <p:spPr>
          <a:xfrm>
            <a:off x="433387" y="609600"/>
            <a:ext cx="11325225" cy="5638800"/>
          </a:xfrm>
          <a:prstGeom prst="rect">
            <a:avLst/>
          </a:prstGeom>
        </p:spPr>
      </p:pic>
    </p:spTree>
    <p:extLst>
      <p:ext uri="{BB962C8B-B14F-4D97-AF65-F5344CB8AC3E}">
        <p14:creationId xmlns:p14="http://schemas.microsoft.com/office/powerpoint/2010/main" val="78727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AD34DB-3F8A-F655-E953-BE15F1E589EF}"/>
              </a:ext>
            </a:extLst>
          </p:cNvPr>
          <p:cNvSpPr txBox="1"/>
          <p:nvPr/>
        </p:nvSpPr>
        <p:spPr>
          <a:xfrm>
            <a:off x="-85719" y="-387743"/>
            <a:ext cx="5640577" cy="3354765"/>
          </a:xfrm>
          <a:prstGeom prst="rect">
            <a:avLst/>
          </a:prstGeom>
          <a:noFill/>
        </p:spPr>
        <p:txBody>
          <a:bodyPr wrap="square" lIns="91440" tIns="45720" rIns="91440" bIns="45720" rtlCol="0" anchor="t">
            <a:spAutoFit/>
          </a:bodyPr>
          <a:lstStyle/>
          <a:p>
            <a:endParaRPr lang="en-US" sz="2400" dirty="0">
              <a:latin typeface="Arial"/>
              <a:ea typeface="Calibri"/>
              <a:cs typeface="Arial"/>
            </a:endParaRPr>
          </a:p>
          <a:p>
            <a:pPr marL="800100" lvl="1" indent="-3429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400">
                <a:latin typeface="Arial"/>
                <a:ea typeface="+mn-lt"/>
                <a:cs typeface="+mn-lt"/>
              </a:rPr>
              <a:t>Tesla Model S got the lowest rating on quality, safety, value</a:t>
            </a:r>
            <a:r>
              <a:rPr lang="en-US" sz="1400" dirty="0">
                <a:latin typeface="Arial"/>
                <a:ea typeface="+mn-lt"/>
                <a:cs typeface="+mn-lt"/>
              </a:rPr>
              <a:t>,</a:t>
            </a:r>
            <a:r>
              <a:rPr lang="en-US" sz="1400">
                <a:latin typeface="Arial"/>
                <a:ea typeface="+mn-lt"/>
                <a:cs typeface="+mn-lt"/>
              </a:rPr>
              <a:t> and interior but the highest on performance.</a:t>
            </a:r>
            <a:endParaRPr lang="en-US" sz="1400">
              <a:latin typeface="Arial"/>
              <a:ea typeface="+mn-lt"/>
              <a:cs typeface="Arial"/>
            </a:endParaRPr>
          </a:p>
          <a:p>
            <a:pPr marL="800100" lvl="1" indent="-342900">
              <a:buFont typeface="Arial" panose="020B0604020202020204" pitchFamily="34" charset="0"/>
              <a:buChar char="•"/>
            </a:pPr>
            <a:endParaRPr lang="en-US" sz="1400" dirty="0">
              <a:latin typeface="Arial"/>
              <a:ea typeface="+mn-lt"/>
              <a:cs typeface="+mn-lt"/>
            </a:endParaRPr>
          </a:p>
          <a:p>
            <a:pPr marL="800100" lvl="1" indent="-342900">
              <a:buFont typeface="Arial" panose="020B0604020202020204" pitchFamily="34" charset="0"/>
              <a:buChar char="•"/>
            </a:pPr>
            <a:r>
              <a:rPr lang="en-US" sz="1400">
                <a:latin typeface="Arial"/>
                <a:ea typeface="+mn-lt"/>
                <a:cs typeface="+mn-lt"/>
              </a:rPr>
              <a:t>Honda Civic have the most affordable pricing and perform very well in all of the metrics.</a:t>
            </a:r>
          </a:p>
          <a:p>
            <a:pPr marL="800100" lvl="1" indent="-342900">
              <a:buFont typeface="Arial" panose="020B0604020202020204" pitchFamily="34" charset="0"/>
              <a:buChar char="•"/>
            </a:pPr>
            <a:endParaRPr lang="en-US" sz="1400" dirty="0">
              <a:latin typeface="Arial"/>
              <a:ea typeface="+mn-lt"/>
              <a:cs typeface="+mn-lt"/>
            </a:endParaRPr>
          </a:p>
          <a:p>
            <a:pPr marL="800100" lvl="1" indent="-342900">
              <a:buFont typeface="Arial" panose="020B0604020202020204" pitchFamily="34" charset="0"/>
              <a:buChar char="•"/>
            </a:pPr>
            <a:r>
              <a:rPr lang="en-US" sz="1400">
                <a:latin typeface="Arial"/>
                <a:ea typeface="+mn-lt"/>
                <a:cs typeface="+mn-lt"/>
              </a:rPr>
              <a:t>Toyota Camry got the highest rating on quality and safety but got a low </a:t>
            </a:r>
            <a:r>
              <a:rPr lang="en-US" sz="1400">
                <a:latin typeface="Arial"/>
                <a:ea typeface="+mn-lt"/>
                <a:cs typeface="Arial"/>
              </a:rPr>
              <a:t>rating </a:t>
            </a:r>
            <a:r>
              <a:rPr lang="en-US" sz="1400">
                <a:latin typeface="Arial"/>
                <a:ea typeface="+mn-lt"/>
                <a:cs typeface="+mn-lt"/>
              </a:rPr>
              <a:t>on </a:t>
            </a:r>
            <a:r>
              <a:rPr lang="en-US" sz="1400">
                <a:latin typeface="Arial"/>
                <a:ea typeface="+mn-lt"/>
                <a:cs typeface="Arial"/>
              </a:rPr>
              <a:t>performance.</a:t>
            </a:r>
            <a:endParaRPr lang="en-US" sz="1400">
              <a:latin typeface="Arial"/>
              <a:ea typeface="Calibri"/>
              <a:cs typeface="Calibri"/>
            </a:endParaRPr>
          </a:p>
          <a:p>
            <a:pPr marL="800100" lvl="1" indent="-342900">
              <a:buFont typeface="Arial" panose="020B0604020202020204" pitchFamily="34" charset="0"/>
              <a:buChar char="•"/>
            </a:pPr>
            <a:endParaRPr lang="en-US" sz="1400" dirty="0">
              <a:solidFill>
                <a:srgbClr val="000000"/>
              </a:solidFill>
              <a:latin typeface="Arial"/>
              <a:ea typeface="Calibri"/>
              <a:cs typeface="Calibri"/>
            </a:endParaRPr>
          </a:p>
          <a:p>
            <a:pPr marL="800100" lvl="1" indent="-342900">
              <a:buFont typeface="Arial" panose="020B0604020202020204" pitchFamily="34" charset="0"/>
              <a:buChar char="•"/>
            </a:pPr>
            <a:r>
              <a:rPr lang="en-US" sz="1400">
                <a:solidFill>
                  <a:srgbClr val="000000"/>
                </a:solidFill>
                <a:latin typeface="Arial"/>
                <a:ea typeface="+mn-lt"/>
                <a:cs typeface="Calibri"/>
              </a:rPr>
              <a:t>Ford F-150 got the </a:t>
            </a:r>
            <a:r>
              <a:rPr lang="en-US" sz="1400">
                <a:solidFill>
                  <a:srgbClr val="000000"/>
                </a:solidFill>
                <a:latin typeface="Arial"/>
                <a:ea typeface="+mn-lt"/>
                <a:cs typeface="+mn-lt"/>
              </a:rPr>
              <a:t>best overall rating, that could be explained by the versatility and towing capacity.</a:t>
            </a:r>
            <a:endParaRPr lang="en-US">
              <a:solidFill>
                <a:schemeClr val="bg1"/>
              </a:solidFill>
              <a:latin typeface="Arial"/>
              <a:ea typeface="+mn-lt"/>
              <a:cs typeface="Arial"/>
            </a:endParaRPr>
          </a:p>
          <a:p>
            <a:pPr marL="800100" lvl="1" indent="-342900">
              <a:buFont typeface="Arial" panose="020B0604020202020204" pitchFamily="34" charset="0"/>
              <a:buChar char="•"/>
            </a:pPr>
            <a:endParaRPr lang="en-US" sz="2000" dirty="0">
              <a:solidFill>
                <a:schemeClr val="bg1"/>
              </a:solidFill>
              <a:latin typeface="Arial"/>
              <a:ea typeface="Calibri"/>
              <a:cs typeface="Arial"/>
            </a:endParaRPr>
          </a:p>
        </p:txBody>
      </p:sp>
      <p:pic>
        <p:nvPicPr>
          <p:cNvPr id="3" name="Picture 2" descr="A graph of a vehicle rating&#10;&#10;AI-generated content may be incorrect.">
            <a:extLst>
              <a:ext uri="{FF2B5EF4-FFF2-40B4-BE49-F238E27FC236}">
                <a16:creationId xmlns:a16="http://schemas.microsoft.com/office/drawing/2014/main" id="{22136454-329A-8E00-2016-3B70644E3479}"/>
              </a:ext>
            </a:extLst>
          </p:cNvPr>
          <p:cNvPicPr>
            <a:picLocks noChangeAspect="1"/>
          </p:cNvPicPr>
          <p:nvPr/>
        </p:nvPicPr>
        <p:blipFill>
          <a:blip r:embed="rId2"/>
          <a:stretch>
            <a:fillRect/>
          </a:stretch>
        </p:blipFill>
        <p:spPr>
          <a:xfrm>
            <a:off x="82022" y="3110727"/>
            <a:ext cx="5877317" cy="3749037"/>
          </a:xfrm>
          <a:prstGeom prst="rect">
            <a:avLst/>
          </a:prstGeom>
        </p:spPr>
      </p:pic>
      <p:pic>
        <p:nvPicPr>
          <p:cNvPr id="4" name="Picture 3" descr="A graph showing a vehicle starting prices&#10;&#10;AI-generated content may be incorrect.">
            <a:extLst>
              <a:ext uri="{FF2B5EF4-FFF2-40B4-BE49-F238E27FC236}">
                <a16:creationId xmlns:a16="http://schemas.microsoft.com/office/drawing/2014/main" id="{70E81754-DA55-7EB8-8947-5ACDA755DD68}"/>
              </a:ext>
            </a:extLst>
          </p:cNvPr>
          <p:cNvPicPr>
            <a:picLocks noChangeAspect="1"/>
          </p:cNvPicPr>
          <p:nvPr/>
        </p:nvPicPr>
        <p:blipFill>
          <a:blip r:embed="rId3"/>
          <a:stretch>
            <a:fillRect/>
          </a:stretch>
        </p:blipFill>
        <p:spPr>
          <a:xfrm>
            <a:off x="5963293" y="3105081"/>
            <a:ext cx="6102013" cy="3755283"/>
          </a:xfrm>
          <a:prstGeom prst="rect">
            <a:avLst/>
          </a:prstGeom>
        </p:spPr>
      </p:pic>
    </p:spTree>
    <p:extLst>
      <p:ext uri="{BB962C8B-B14F-4D97-AF65-F5344CB8AC3E}">
        <p14:creationId xmlns:p14="http://schemas.microsoft.com/office/powerpoint/2010/main" val="109485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oster of a car&#10;&#10;Description automatically generated">
            <a:extLst>
              <a:ext uri="{FF2B5EF4-FFF2-40B4-BE49-F238E27FC236}">
                <a16:creationId xmlns:a16="http://schemas.microsoft.com/office/drawing/2014/main" id="{6560394D-D840-FE07-FF56-084642FDC485}"/>
              </a:ext>
            </a:extLst>
          </p:cNvPr>
          <p:cNvPicPr>
            <a:picLocks noChangeAspect="1"/>
          </p:cNvPicPr>
          <p:nvPr/>
        </p:nvPicPr>
        <p:blipFill>
          <a:blip r:embed="rId3">
            <a:extLst>
              <a:ext uri="{28A0092B-C50C-407E-A947-70E740481C1C}">
                <a14:useLocalDpi xmlns:a14="http://schemas.microsoft.com/office/drawing/2010/main" val="0"/>
              </a:ext>
            </a:extLst>
          </a:blip>
          <a:srcRect t="26316" r="9089" b="1761"/>
          <a:stretch/>
        </p:blipFill>
        <p:spPr>
          <a:xfrm>
            <a:off x="3126658" y="10"/>
            <a:ext cx="9065341" cy="6784838"/>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9FAA6E-AFA3-E533-1012-8A530AFC5560}"/>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chemeClr val="bg1"/>
                </a:solidFill>
                <a:latin typeface="+mj-lt"/>
                <a:ea typeface="+mj-ea"/>
                <a:cs typeface="+mj-cs"/>
              </a:rPr>
              <a:t>“How Vehicle Complaints Inform Better Design: A 2024 Study”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50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8" name="Oval 37">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0" name="Straight Connector 49">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56" name="Straight Connector 55">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B6654D8-6AE8-0812-5D33-321E3BFD4E5D}"/>
              </a:ext>
            </a:extLst>
          </p:cNvPr>
          <p:cNvSpPr txBox="1"/>
          <p:nvPr/>
        </p:nvSpPr>
        <p:spPr>
          <a:xfrm>
            <a:off x="3401568" y="1828800"/>
            <a:ext cx="7498080" cy="369332"/>
          </a:xfrm>
          <a:prstGeom prst="rect">
            <a:avLst/>
          </a:prstGeom>
          <a:noFill/>
        </p:spPr>
        <p:txBody>
          <a:bodyPr wrap="square" rtlCol="0">
            <a:spAutoFit/>
          </a:bodyPr>
          <a:lstStyle/>
          <a:p>
            <a:endParaRPr lang="en-US"/>
          </a:p>
        </p:txBody>
      </p:sp>
      <p:pic>
        <p:nvPicPr>
          <p:cNvPr id="18" name="Picture 17">
            <a:extLst>
              <a:ext uri="{FF2B5EF4-FFF2-40B4-BE49-F238E27FC236}">
                <a16:creationId xmlns:a16="http://schemas.microsoft.com/office/drawing/2014/main" id="{D50F2E2A-D2FA-04B6-2787-80370D116972}"/>
              </a:ext>
            </a:extLst>
          </p:cNvPr>
          <p:cNvPicPr>
            <a:picLocks noChangeAspect="1"/>
          </p:cNvPicPr>
          <p:nvPr/>
        </p:nvPicPr>
        <p:blipFill>
          <a:blip r:embed="rId3"/>
          <a:stretch>
            <a:fillRect/>
          </a:stretch>
        </p:blipFill>
        <p:spPr>
          <a:xfrm>
            <a:off x="1008940" y="271022"/>
            <a:ext cx="10174120" cy="6315956"/>
          </a:xfrm>
          <a:prstGeom prst="rect">
            <a:avLst/>
          </a:prstGeom>
        </p:spPr>
      </p:pic>
    </p:spTree>
    <p:extLst>
      <p:ext uri="{BB962C8B-B14F-4D97-AF65-F5344CB8AC3E}">
        <p14:creationId xmlns:p14="http://schemas.microsoft.com/office/powerpoint/2010/main" val="2293315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EC3F98-6C92-98F2-DF4A-F372985BB373}"/>
              </a:ext>
            </a:extLst>
          </p:cNvPr>
          <p:cNvPicPr>
            <a:picLocks noChangeAspect="1"/>
          </p:cNvPicPr>
          <p:nvPr/>
        </p:nvPicPr>
        <p:blipFill>
          <a:blip r:embed="rId3"/>
          <a:stretch>
            <a:fillRect/>
          </a:stretch>
        </p:blipFill>
        <p:spPr>
          <a:xfrm>
            <a:off x="2847975" y="276225"/>
            <a:ext cx="6496050" cy="6305550"/>
          </a:xfrm>
          <a:prstGeom prst="rect">
            <a:avLst/>
          </a:prstGeom>
        </p:spPr>
      </p:pic>
    </p:spTree>
    <p:extLst>
      <p:ext uri="{BB962C8B-B14F-4D97-AF65-F5344CB8AC3E}">
        <p14:creationId xmlns:p14="http://schemas.microsoft.com/office/powerpoint/2010/main" val="207907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arge car parking lot from above">
            <a:extLst>
              <a:ext uri="{FF2B5EF4-FFF2-40B4-BE49-F238E27FC236}">
                <a16:creationId xmlns:a16="http://schemas.microsoft.com/office/drawing/2014/main" id="{FFB25711-69CD-4DA7-85F3-B9B91C9F4E89}"/>
              </a:ext>
            </a:extLst>
          </p:cNvPr>
          <p:cNvPicPr>
            <a:picLocks noChangeAspect="1"/>
          </p:cNvPicPr>
          <p:nvPr/>
        </p:nvPicPr>
        <p:blipFill>
          <a:blip r:embed="rId2">
            <a:alphaModFix amt="50000"/>
          </a:blip>
          <a:srcRect t="10867" r="-1" b="4524"/>
          <a:stretch/>
        </p:blipFill>
        <p:spPr>
          <a:xfrm>
            <a:off x="20" y="10"/>
            <a:ext cx="12188931" cy="6857990"/>
          </a:xfrm>
          <a:prstGeom prst="rect">
            <a:avLst/>
          </a:prstGeom>
        </p:spPr>
      </p:pic>
      <p:sp>
        <p:nvSpPr>
          <p:cNvPr id="3" name="Title 2">
            <a:extLst>
              <a:ext uri="{FF2B5EF4-FFF2-40B4-BE49-F238E27FC236}">
                <a16:creationId xmlns:a16="http://schemas.microsoft.com/office/drawing/2014/main" id="{68514AF5-AE9B-BDBA-8265-1B4A347F3CAE}"/>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dirty="0">
                <a:solidFill>
                  <a:schemeClr val="bg1"/>
                </a:solidFill>
              </a:rPr>
              <a:t>What car brand had the least amount of recalls in 2024?</a:t>
            </a:r>
          </a:p>
        </p:txBody>
      </p:sp>
      <p:sp>
        <p:nvSpPr>
          <p:cNvPr id="128"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4240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business">
      <a:dk1>
        <a:sysClr val="windowText" lastClr="000000"/>
      </a:dk1>
      <a:lt1>
        <a:sysClr val="window" lastClr="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usiness">
      <a:dk1>
        <a:sysClr val="windowText" lastClr="000000"/>
      </a:dk1>
      <a:lt1>
        <a:sysClr val="window" lastClr="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usiness">
      <a:dk1>
        <a:sysClr val="windowText" lastClr="000000"/>
      </a:dk1>
      <a:lt1>
        <a:sysClr val="window" lastClr="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business">
      <a:dk1>
        <a:sysClr val="windowText" lastClr="000000"/>
      </a:dk1>
      <a:lt1>
        <a:sysClr val="window" lastClr="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business">
      <a:dk1>
        <a:sysClr val="windowText" lastClr="000000"/>
      </a:dk1>
      <a:lt1>
        <a:sysClr val="window" lastClr="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Words>
  <Application>Microsoft Office PowerPoint</Application>
  <PresentationFormat>Widescreen</PresentationFormat>
  <Paragraphs>92</Paragraphs>
  <Slides>14</Slides>
  <Notes>4</Notes>
  <HiddenSlides>0</HiddenSlides>
  <MMClips>1</MMClips>
  <ScaleCrop>false</ScaleCrop>
  <HeadingPairs>
    <vt:vector size="4" baseType="variant">
      <vt:variant>
        <vt:lpstr>Theme</vt:lpstr>
      </vt:variant>
      <vt:variant>
        <vt:i4>5</vt:i4>
      </vt:variant>
      <vt:variant>
        <vt:lpstr>Slide Titles</vt:lpstr>
      </vt:variant>
      <vt:variant>
        <vt:i4>14</vt:i4>
      </vt:variant>
    </vt:vector>
  </HeadingPairs>
  <TitlesOfParts>
    <vt:vector size="19" baseType="lpstr">
      <vt:lpstr>Office Theme</vt:lpstr>
      <vt:lpstr>1_Office Theme</vt:lpstr>
      <vt:lpstr>2_Office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car brand had the least amount of recalls in 2024?</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Melissa Carrasco</cp:lastModifiedBy>
  <cp:revision>256</cp:revision>
  <dcterms:created xsi:type="dcterms:W3CDTF">2020-01-30T06:23:26Z</dcterms:created>
  <dcterms:modified xsi:type="dcterms:W3CDTF">2025-01-28T11:06:40Z</dcterms:modified>
</cp:coreProperties>
</file>